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337" r:id="rId3"/>
    <p:sldId id="283" r:id="rId4"/>
    <p:sldId id="284" r:id="rId5"/>
    <p:sldId id="285" r:id="rId6"/>
    <p:sldId id="286" r:id="rId7"/>
    <p:sldId id="289" r:id="rId8"/>
    <p:sldId id="290" r:id="rId9"/>
    <p:sldId id="291" r:id="rId10"/>
    <p:sldId id="292" r:id="rId11"/>
    <p:sldId id="293" r:id="rId12"/>
    <p:sldId id="294" r:id="rId13"/>
    <p:sldId id="335" r:id="rId14"/>
    <p:sldId id="298" r:id="rId15"/>
    <p:sldId id="271" r:id="rId16"/>
    <p:sldId id="297" r:id="rId17"/>
    <p:sldId id="338" r:id="rId18"/>
    <p:sldId id="307" r:id="rId19"/>
    <p:sldId id="316" r:id="rId20"/>
    <p:sldId id="303" r:id="rId21"/>
    <p:sldId id="309" r:id="rId22"/>
    <p:sldId id="327" r:id="rId23"/>
    <p:sldId id="326" r:id="rId24"/>
    <p:sldId id="308" r:id="rId25"/>
    <p:sldId id="306" r:id="rId26"/>
    <p:sldId id="322" r:id="rId27"/>
    <p:sldId id="311" r:id="rId28"/>
    <p:sldId id="325" r:id="rId29"/>
    <p:sldId id="310" r:id="rId30"/>
    <p:sldId id="320" r:id="rId31"/>
    <p:sldId id="302" r:id="rId32"/>
    <p:sldId id="304" r:id="rId33"/>
    <p:sldId id="321" r:id="rId34"/>
    <p:sldId id="323" r:id="rId35"/>
    <p:sldId id="339" r:id="rId36"/>
    <p:sldId id="305" r:id="rId37"/>
    <p:sldId id="301" r:id="rId38"/>
    <p:sldId id="314" r:id="rId39"/>
    <p:sldId id="315" r:id="rId40"/>
    <p:sldId id="328" r:id="rId41"/>
    <p:sldId id="329" r:id="rId42"/>
    <p:sldId id="317" r:id="rId43"/>
    <p:sldId id="318" r:id="rId44"/>
    <p:sldId id="319" r:id="rId45"/>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6" autoAdjust="0"/>
    <p:restoredTop sz="94660"/>
  </p:normalViewPr>
  <p:slideViewPr>
    <p:cSldViewPr snapToGrid="0">
      <p:cViewPr varScale="1">
        <p:scale>
          <a:sx n="70" d="100"/>
          <a:sy n="70"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94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49016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412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56600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2009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55665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7387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86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30840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835770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35816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61ABA-CE25-43ED-B2A7-4EA52788E6CD}" type="datetimeFigureOut">
              <a:rPr lang="en-US" smtClean="0"/>
              <a:t>4/25/2017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7F866-C8AD-4529-A36F-186F1313C0BF}" type="slidenum">
              <a:rPr lang="en-US" smtClean="0"/>
              <a:t>‹#›</a:t>
            </a:fld>
            <a:endParaRPr lang="en-US" dirty="0"/>
          </a:p>
        </p:txBody>
      </p:sp>
    </p:spTree>
    <p:extLst>
      <p:ext uri="{BB962C8B-B14F-4D97-AF65-F5344CB8AC3E}">
        <p14:creationId xmlns:p14="http://schemas.microsoft.com/office/powerpoint/2010/main" val="184068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iu.edu/polisci/about/faculty-staff/full-time-faculty/ward-site/" TargetMode="External"/><Relationship Id="rId2" Type="http://schemas.openxmlformats.org/officeDocument/2006/relationships/hyperlink" Target="mailto:aeward@niu.edu"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12" y="189303"/>
            <a:ext cx="11731690" cy="738746"/>
          </a:xfrm>
        </p:spPr>
        <p:txBody>
          <a:bodyPr>
            <a:normAutofit fontScale="90000"/>
          </a:bodyPr>
          <a:lstStyle/>
          <a:p>
            <a:r>
              <a:rPr lang="en-US" sz="5400" b="1" dirty="0" smtClean="0"/>
              <a:t>The Trump Presidency in Historical Context</a:t>
            </a:r>
            <a:endParaRPr lang="en-US" sz="5400" b="1" dirty="0"/>
          </a:p>
        </p:txBody>
      </p:sp>
      <p:sp>
        <p:nvSpPr>
          <p:cNvPr id="3" name="Subtitle 2"/>
          <p:cNvSpPr>
            <a:spLocks noGrp="1"/>
          </p:cNvSpPr>
          <p:nvPr>
            <p:ph type="subTitle" idx="1"/>
          </p:nvPr>
        </p:nvSpPr>
        <p:spPr>
          <a:xfrm>
            <a:off x="9723374" y="2729552"/>
            <a:ext cx="2194928" cy="3982952"/>
          </a:xfrm>
        </p:spPr>
        <p:txBody>
          <a:bodyPr>
            <a:normAutofit fontScale="85000" lnSpcReduction="10000"/>
          </a:bodyPr>
          <a:lstStyle/>
          <a:p>
            <a:pPr>
              <a:lnSpc>
                <a:spcPct val="120000"/>
              </a:lnSpc>
            </a:pPr>
            <a:r>
              <a:rPr lang="en-US" sz="1600" dirty="0" smtClean="0"/>
              <a:t>Artemus </a:t>
            </a:r>
            <a:r>
              <a:rPr lang="en-US" sz="1600" dirty="0" smtClean="0"/>
              <a:t>Ward</a:t>
            </a:r>
          </a:p>
          <a:p>
            <a:pPr>
              <a:lnSpc>
                <a:spcPct val="120000"/>
              </a:lnSpc>
            </a:pPr>
            <a:r>
              <a:rPr lang="en-US" sz="1600" dirty="0" smtClean="0"/>
              <a:t>Dept. of Political Science</a:t>
            </a:r>
          </a:p>
          <a:p>
            <a:pPr>
              <a:lnSpc>
                <a:spcPct val="120000"/>
              </a:lnSpc>
            </a:pPr>
            <a:r>
              <a:rPr lang="en-US" sz="1600" dirty="0" smtClean="0"/>
              <a:t>Northern Illinois University</a:t>
            </a:r>
          </a:p>
          <a:p>
            <a:pPr>
              <a:lnSpc>
                <a:spcPct val="120000"/>
              </a:lnSpc>
            </a:pPr>
            <a:r>
              <a:rPr lang="en-US" sz="1600" dirty="0" smtClean="0">
                <a:hlinkClick r:id="rId2"/>
              </a:rPr>
              <a:t>aeward@niu.edu</a:t>
            </a:r>
            <a:endParaRPr lang="en-US" sz="1600" dirty="0" smtClean="0"/>
          </a:p>
          <a:p>
            <a:pPr>
              <a:lnSpc>
                <a:spcPct val="120000"/>
              </a:lnSpc>
            </a:pPr>
            <a:r>
              <a:rPr lang="en-US" sz="1600" dirty="0">
                <a:hlinkClick r:id="rId3"/>
              </a:rPr>
              <a:t>http://www.niu.edu/polisci/about/faculty-staff/full-time-faculty/ward-site</a:t>
            </a:r>
            <a:r>
              <a:rPr lang="en-US" sz="1600" dirty="0" smtClean="0">
                <a:hlinkClick r:id="rId3"/>
              </a:rPr>
              <a:t>/</a:t>
            </a:r>
            <a:endParaRPr lang="en-US" sz="1600" dirty="0" smtClean="0"/>
          </a:p>
          <a:p>
            <a:pPr>
              <a:lnSpc>
                <a:spcPct val="120000"/>
              </a:lnSpc>
            </a:pPr>
            <a:endParaRPr lang="en-US" sz="1600" dirty="0"/>
          </a:p>
          <a:p>
            <a:pPr>
              <a:lnSpc>
                <a:spcPct val="120000"/>
              </a:lnSpc>
            </a:pPr>
            <a:r>
              <a:rPr lang="en-US" sz="1600" dirty="0" smtClean="0"/>
              <a:t>Greenfields</a:t>
            </a:r>
          </a:p>
          <a:p>
            <a:pPr>
              <a:lnSpc>
                <a:spcPct val="120000"/>
              </a:lnSpc>
            </a:pPr>
            <a:r>
              <a:rPr lang="en-US" sz="1600" dirty="0" smtClean="0"/>
              <a:t>Geneva, IL</a:t>
            </a:r>
          </a:p>
          <a:p>
            <a:pPr>
              <a:lnSpc>
                <a:spcPct val="120000"/>
              </a:lnSpc>
            </a:pPr>
            <a:r>
              <a:rPr lang="en-US" sz="1600" dirty="0" smtClean="0"/>
              <a:t>April 26, 2017</a:t>
            </a:r>
            <a:endParaRPr lang="en-US" sz="1600" dirty="0" smtClean="0"/>
          </a:p>
          <a:p>
            <a:endParaRPr lang="en-US" dirty="0"/>
          </a:p>
        </p:txBody>
      </p:sp>
      <p:pic>
        <p:nvPicPr>
          <p:cNvPr id="4" name="Picture 3"/>
          <p:cNvPicPr>
            <a:picLocks noChangeAspect="1"/>
          </p:cNvPicPr>
          <p:nvPr/>
        </p:nvPicPr>
        <p:blipFill>
          <a:blip r:embed="rId4"/>
          <a:stretch>
            <a:fillRect/>
          </a:stretch>
        </p:blipFill>
        <p:spPr>
          <a:xfrm>
            <a:off x="986193" y="1116271"/>
            <a:ext cx="8580888" cy="5596232"/>
          </a:xfrm>
          <a:prstGeom prst="rect">
            <a:avLst/>
          </a:prstGeom>
        </p:spPr>
      </p:pic>
    </p:spTree>
    <p:extLst>
      <p:ext uri="{BB962C8B-B14F-4D97-AF65-F5344CB8AC3E}">
        <p14:creationId xmlns:p14="http://schemas.microsoft.com/office/powerpoint/2010/main" val="166916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3320" y="128588"/>
            <a:ext cx="10609079" cy="6606933"/>
          </a:xfrm>
          <a:prstGeom prst="rect">
            <a:avLst/>
          </a:prstGeom>
        </p:spPr>
      </p:pic>
    </p:spTree>
    <p:extLst>
      <p:ext uri="{BB962C8B-B14F-4D97-AF65-F5344CB8AC3E}">
        <p14:creationId xmlns:p14="http://schemas.microsoft.com/office/powerpoint/2010/main" val="665592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7409" y="114300"/>
            <a:ext cx="10632638" cy="6613147"/>
          </a:xfrm>
          <a:prstGeom prst="rect">
            <a:avLst/>
          </a:prstGeom>
        </p:spPr>
      </p:pic>
    </p:spTree>
    <p:extLst>
      <p:ext uri="{BB962C8B-B14F-4D97-AF65-F5344CB8AC3E}">
        <p14:creationId xmlns:p14="http://schemas.microsoft.com/office/powerpoint/2010/main" val="3892180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132" y="183750"/>
            <a:ext cx="10521143" cy="6543800"/>
          </a:xfrm>
          <a:prstGeom prst="rect">
            <a:avLst/>
          </a:prstGeom>
        </p:spPr>
      </p:pic>
    </p:spTree>
    <p:extLst>
      <p:ext uri="{BB962C8B-B14F-4D97-AF65-F5344CB8AC3E}">
        <p14:creationId xmlns:p14="http://schemas.microsoft.com/office/powerpoint/2010/main" val="3444677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614" y="365125"/>
            <a:ext cx="6263185" cy="1995938"/>
          </a:xfrm>
        </p:spPr>
        <p:txBody>
          <a:bodyPr/>
          <a:lstStyle/>
          <a:p>
            <a:pPr algn="ctr"/>
            <a:r>
              <a:rPr lang="en-US" dirty="0" smtClean="0"/>
              <a:t>Carter’s Disjunction</a:t>
            </a:r>
            <a:endParaRPr lang="en-US" dirty="0"/>
          </a:p>
        </p:txBody>
      </p:sp>
      <p:sp>
        <p:nvSpPr>
          <p:cNvPr id="3" name="Content Placeholder 2"/>
          <p:cNvSpPr>
            <a:spLocks noGrp="1"/>
          </p:cNvSpPr>
          <p:nvPr>
            <p:ph idx="1"/>
          </p:nvPr>
        </p:nvSpPr>
        <p:spPr>
          <a:xfrm>
            <a:off x="136477" y="3138985"/>
            <a:ext cx="11914495" cy="3575713"/>
          </a:xfrm>
        </p:spPr>
        <p:txBody>
          <a:bodyPr>
            <a:normAutofit fontScale="92500" lnSpcReduction="20000"/>
          </a:bodyPr>
          <a:lstStyle/>
          <a:p>
            <a:r>
              <a:rPr lang="en-US" dirty="0" smtClean="0"/>
              <a:t>Carter’s presidency fits the classic politics of disjunction: a </a:t>
            </a:r>
            <a:r>
              <a:rPr lang="en-US" dirty="0"/>
              <a:t>president who seeks to uphold a political order that is on the verge of collapse due to internal conflicts and contradictions that grow ever more difficult to reconcile. </a:t>
            </a:r>
            <a:endParaRPr lang="en-US" dirty="0" smtClean="0"/>
          </a:p>
          <a:p>
            <a:r>
              <a:rPr lang="en-US" dirty="0" smtClean="0"/>
              <a:t>The </a:t>
            </a:r>
            <a:r>
              <a:rPr lang="en-US" dirty="0"/>
              <a:t>Georgia governor tried to keep together a New Deal coalition that united Northern liberals and Southern conservatives via his idiosyncratic mishmash of Christian </a:t>
            </a:r>
            <a:r>
              <a:rPr lang="en-US" dirty="0" smtClean="0"/>
              <a:t>moralism, </a:t>
            </a:r>
            <a:r>
              <a:rPr lang="en-US" dirty="0"/>
              <a:t>technocratic </a:t>
            </a:r>
            <a:r>
              <a:rPr lang="en-US" dirty="0" err="1"/>
              <a:t>wonkery</a:t>
            </a:r>
            <a:r>
              <a:rPr lang="en-US" dirty="0" smtClean="0"/>
              <a:t>, and willingness to reform New Deal policy in a more conservative direction.</a:t>
            </a:r>
          </a:p>
          <a:p>
            <a:r>
              <a:rPr lang="en-US" dirty="0" smtClean="0"/>
              <a:t>He instead </a:t>
            </a:r>
            <a:r>
              <a:rPr lang="en-US" dirty="0"/>
              <a:t>triggered intense intra-party opposition, up to and including a formidable primary challenge from Ted Kennedy. </a:t>
            </a:r>
            <a:endParaRPr lang="en-US" dirty="0" smtClean="0"/>
          </a:p>
          <a:p>
            <a:r>
              <a:rPr lang="en-US" dirty="0" smtClean="0"/>
              <a:t>Carter’s “</a:t>
            </a:r>
            <a:r>
              <a:rPr lang="en-US" dirty="0"/>
              <a:t>disjunctive” </a:t>
            </a:r>
            <a:r>
              <a:rPr lang="en-US" dirty="0" smtClean="0"/>
              <a:t>presidency </a:t>
            </a:r>
            <a:r>
              <a:rPr lang="en-US" dirty="0"/>
              <a:t>inevitably </a:t>
            </a:r>
            <a:r>
              <a:rPr lang="en-US" dirty="0" smtClean="0"/>
              <a:t>failed </a:t>
            </a:r>
            <a:r>
              <a:rPr lang="en-US" dirty="0"/>
              <a:t>and </a:t>
            </a:r>
            <a:r>
              <a:rPr lang="en-US" dirty="0" smtClean="0"/>
              <a:t>paved </a:t>
            </a:r>
            <a:r>
              <a:rPr lang="en-US" dirty="0"/>
              <a:t>the way for the next transformative </a:t>
            </a:r>
            <a:r>
              <a:rPr lang="en-US" dirty="0" smtClean="0"/>
              <a:t>presidency: Ronald Reagan’s.</a:t>
            </a:r>
            <a:endParaRPr lang="en-US" dirty="0"/>
          </a:p>
        </p:txBody>
      </p:sp>
      <p:pic>
        <p:nvPicPr>
          <p:cNvPr id="4" name="Picture 3"/>
          <p:cNvPicPr>
            <a:picLocks noChangeAspect="1"/>
          </p:cNvPicPr>
          <p:nvPr/>
        </p:nvPicPr>
        <p:blipFill>
          <a:blip r:embed="rId2"/>
          <a:stretch>
            <a:fillRect/>
          </a:stretch>
        </p:blipFill>
        <p:spPr>
          <a:xfrm>
            <a:off x="627798" y="136476"/>
            <a:ext cx="4209922" cy="2840875"/>
          </a:xfrm>
          <a:prstGeom prst="rect">
            <a:avLst/>
          </a:prstGeom>
        </p:spPr>
      </p:pic>
    </p:spTree>
    <p:extLst>
      <p:ext uri="{BB962C8B-B14F-4D97-AF65-F5344CB8AC3E}">
        <p14:creationId xmlns:p14="http://schemas.microsoft.com/office/powerpoint/2010/main" val="274934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157163"/>
            <a:ext cx="6943724" cy="1671637"/>
          </a:xfrm>
        </p:spPr>
        <p:txBody>
          <a:bodyPr>
            <a:normAutofit/>
          </a:bodyPr>
          <a:lstStyle/>
          <a:p>
            <a:pPr algn="ctr"/>
            <a:r>
              <a:rPr lang="en-US" dirty="0" smtClean="0"/>
              <a:t>Predictions for the Trump Presidency</a:t>
            </a:r>
            <a:endParaRPr lang="en-US" dirty="0"/>
          </a:p>
        </p:txBody>
      </p:sp>
      <p:sp>
        <p:nvSpPr>
          <p:cNvPr id="3" name="Content Placeholder 2"/>
          <p:cNvSpPr>
            <a:spLocks noGrp="1"/>
          </p:cNvSpPr>
          <p:nvPr>
            <p:ph idx="1"/>
          </p:nvPr>
        </p:nvSpPr>
        <p:spPr>
          <a:xfrm>
            <a:off x="171449" y="1985964"/>
            <a:ext cx="11858625" cy="4757736"/>
          </a:xfrm>
        </p:spPr>
        <p:txBody>
          <a:bodyPr>
            <a:normAutofit fontScale="85000" lnSpcReduction="20000"/>
          </a:bodyPr>
          <a:lstStyle/>
          <a:p>
            <a:r>
              <a:rPr lang="en-US" dirty="0" smtClean="0"/>
              <a:t>Should the patterns of presidential leadership in political time hold true, Trump is the disjunctive president in the decaying New Right political regime that began with Reagan. </a:t>
            </a:r>
          </a:p>
          <a:p>
            <a:r>
              <a:rPr lang="en-US" dirty="0" smtClean="0"/>
              <a:t>Like similarly situated presidents in political time, there were serious questions over whether he was truly a Republican as he campaigned and adopted policy positions that were formerly associated with liberal Democrats (e.g. infrastructure spending, protectionism on trade, health care for all, support for social security and </a:t>
            </a:r>
            <a:r>
              <a:rPr lang="en-US" dirty="0" err="1" smtClean="0"/>
              <a:t>medicare</a:t>
            </a:r>
            <a:r>
              <a:rPr lang="en-US" dirty="0" smtClean="0"/>
              <a:t>, acceptance of gay rights).</a:t>
            </a:r>
          </a:p>
          <a:p>
            <a:r>
              <a:rPr lang="en-US" dirty="0" smtClean="0"/>
              <a:t>The divisions in the GOP between the moderate (socially liberal, economically conservative) and conservative (socially conservative, economically populist) wings were highlighted during the GOP nomination phase of the 2016 election and continued during Trump’s presidency with Republicans taking sides either for or against Trump on various nominations and policy proposals.</a:t>
            </a:r>
          </a:p>
          <a:p>
            <a:r>
              <a:rPr lang="en-US" dirty="0" smtClean="0"/>
              <a:t>The Democrats will exploit these divisions and ultimately unite behind a new presidential candidate who will repudiate Trump (who will be widely seen as a failed president like the similarly situated presidents before him: Carter, Hoover, Pierce, J.Q. Adams) and most likely reconstruct American politics in a “New Left” political regime.</a:t>
            </a:r>
          </a:p>
        </p:txBody>
      </p:sp>
      <p:pic>
        <p:nvPicPr>
          <p:cNvPr id="5" name="Picture 4"/>
          <p:cNvPicPr>
            <a:picLocks noChangeAspect="1"/>
          </p:cNvPicPr>
          <p:nvPr/>
        </p:nvPicPr>
        <p:blipFill>
          <a:blip r:embed="rId2"/>
          <a:stretch>
            <a:fillRect/>
          </a:stretch>
        </p:blipFill>
        <p:spPr>
          <a:xfrm>
            <a:off x="7429500" y="157163"/>
            <a:ext cx="3886199" cy="1729762"/>
          </a:xfrm>
          <a:prstGeom prst="rect">
            <a:avLst/>
          </a:prstGeom>
        </p:spPr>
      </p:pic>
    </p:spTree>
    <p:extLst>
      <p:ext uri="{BB962C8B-B14F-4D97-AF65-F5344CB8AC3E}">
        <p14:creationId xmlns:p14="http://schemas.microsoft.com/office/powerpoint/2010/main" val="126837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2274" y="365125"/>
            <a:ext cx="4581525" cy="1325563"/>
          </a:xfrm>
        </p:spPr>
        <p:txBody>
          <a:bodyPr>
            <a:normAutofit/>
          </a:bodyPr>
          <a:lstStyle/>
          <a:p>
            <a:pPr algn="ctr"/>
            <a:r>
              <a:rPr lang="en-US" dirty="0" smtClean="0"/>
              <a:t>Predictions for the Trump Presidency</a:t>
            </a:r>
            <a:endParaRPr lang="en-US" dirty="0"/>
          </a:p>
        </p:txBody>
      </p:sp>
      <p:sp>
        <p:nvSpPr>
          <p:cNvPr id="3" name="Content Placeholder 2"/>
          <p:cNvSpPr>
            <a:spLocks noGrp="1"/>
          </p:cNvSpPr>
          <p:nvPr>
            <p:ph idx="1"/>
          </p:nvPr>
        </p:nvSpPr>
        <p:spPr>
          <a:xfrm>
            <a:off x="205272" y="3429000"/>
            <a:ext cx="11831218" cy="3270379"/>
          </a:xfrm>
        </p:spPr>
        <p:txBody>
          <a:bodyPr>
            <a:normAutofit fontScale="92500" lnSpcReduction="20000"/>
          </a:bodyPr>
          <a:lstStyle/>
          <a:p>
            <a:r>
              <a:rPr lang="en-US" dirty="0" smtClean="0"/>
              <a:t>According to literature on American political regimes, the 2016 election of Donald Trump reflects the decaying of the New Right coalition ushered in by Reagan.</a:t>
            </a:r>
          </a:p>
          <a:p>
            <a:r>
              <a:rPr lang="en-US" dirty="0" smtClean="0"/>
              <a:t>The disenchantment that voters feel about the country will continue until a new regime reconstructs the nation’s politics.</a:t>
            </a:r>
          </a:p>
          <a:p>
            <a:r>
              <a:rPr lang="en-US" dirty="0" smtClean="0"/>
              <a:t>What that new regime will look like depends on what the American people broadly want. And there may be a party realignment taking place even now.</a:t>
            </a:r>
          </a:p>
          <a:p>
            <a:r>
              <a:rPr lang="en-US" dirty="0" smtClean="0"/>
              <a:t>If the GOP becomes the party of Trump, moderate Republicans may switch party affiliations and become Democrats. If the Democrats become the party of Sanders/Warren, moderate Democrats may switch their party affiliations and become Republicans.</a:t>
            </a:r>
          </a:p>
        </p:txBody>
      </p:sp>
      <p:pic>
        <p:nvPicPr>
          <p:cNvPr id="5" name="Picture 4"/>
          <p:cNvPicPr>
            <a:picLocks noChangeAspect="1"/>
          </p:cNvPicPr>
          <p:nvPr/>
        </p:nvPicPr>
        <p:blipFill>
          <a:blip r:embed="rId2"/>
          <a:stretch>
            <a:fillRect/>
          </a:stretch>
        </p:blipFill>
        <p:spPr>
          <a:xfrm>
            <a:off x="596381" y="138113"/>
            <a:ext cx="5524500" cy="3105150"/>
          </a:xfrm>
          <a:prstGeom prst="rect">
            <a:avLst/>
          </a:prstGeom>
        </p:spPr>
      </p:pic>
    </p:spTree>
    <p:extLst>
      <p:ext uri="{BB962C8B-B14F-4D97-AF65-F5344CB8AC3E}">
        <p14:creationId xmlns:p14="http://schemas.microsoft.com/office/powerpoint/2010/main" val="3815968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5"/>
            <a:ext cx="10515600" cy="900113"/>
          </a:xfrm>
        </p:spPr>
        <p:txBody>
          <a:bodyPr/>
          <a:lstStyle/>
          <a:p>
            <a:pPr algn="ctr"/>
            <a:r>
              <a:rPr lang="en-US" dirty="0" smtClean="0"/>
              <a:t>Further Reading</a:t>
            </a:r>
            <a:endParaRPr lang="en-US" dirty="0"/>
          </a:p>
        </p:txBody>
      </p:sp>
      <p:sp>
        <p:nvSpPr>
          <p:cNvPr id="3" name="Content Placeholder 2"/>
          <p:cNvSpPr>
            <a:spLocks noGrp="1"/>
          </p:cNvSpPr>
          <p:nvPr>
            <p:ph idx="1"/>
          </p:nvPr>
        </p:nvSpPr>
        <p:spPr>
          <a:xfrm>
            <a:off x="114300" y="1042987"/>
            <a:ext cx="8672513" cy="5572125"/>
          </a:xfrm>
        </p:spPr>
        <p:txBody>
          <a:bodyPr>
            <a:normAutofit/>
          </a:bodyPr>
          <a:lstStyle/>
          <a:p>
            <a:r>
              <a:rPr lang="en-US" dirty="0" smtClean="0"/>
              <a:t>To learn more about the rise and fall of American political regimes and presidential leadership in political time, see:</a:t>
            </a:r>
          </a:p>
          <a:p>
            <a:pPr lvl="1"/>
            <a:r>
              <a:rPr lang="en-US" dirty="0"/>
              <a:t>Skowronek, Stephen, </a:t>
            </a:r>
            <a:r>
              <a:rPr lang="en-US" i="1" dirty="0"/>
              <a:t>The Politics Presidents Make: Leadership from John Adams to Bill Clinton</a:t>
            </a:r>
            <a:r>
              <a:rPr lang="en-US" dirty="0"/>
              <a:t>, revised ed. (New York: Belknap Press, 1997).</a:t>
            </a:r>
          </a:p>
          <a:p>
            <a:pPr lvl="1"/>
            <a:r>
              <a:rPr lang="en-US" dirty="0"/>
              <a:t>Skowronek, Stephen, </a:t>
            </a:r>
            <a:r>
              <a:rPr lang="en-US" i="1" dirty="0"/>
              <a:t>Presidential Leadership in Political Time: Reprise and Reappraisal</a:t>
            </a:r>
            <a:r>
              <a:rPr lang="en-US" dirty="0"/>
              <a:t>, 2</a:t>
            </a:r>
            <a:r>
              <a:rPr lang="en-US" baseline="30000" dirty="0"/>
              <a:t>nd</a:t>
            </a:r>
            <a:r>
              <a:rPr lang="en-US" dirty="0"/>
              <a:t> ed. (Lawrence: University Press of Kansas, 2011</a:t>
            </a:r>
            <a:r>
              <a:rPr lang="en-US" dirty="0" smtClean="0"/>
              <a:t>).</a:t>
            </a:r>
          </a:p>
          <a:p>
            <a:r>
              <a:rPr lang="en-US" dirty="0" smtClean="0"/>
              <a:t>For a brief history of each American presidential election, see:</a:t>
            </a:r>
          </a:p>
          <a:p>
            <a:pPr lvl="1"/>
            <a:r>
              <a:rPr lang="en-US" dirty="0"/>
              <a:t>Boller, Paul F. Jr., </a:t>
            </a:r>
            <a:r>
              <a:rPr lang="en-US" i="1" dirty="0"/>
              <a:t>Presidential Campaigns: From George Washington to George W. Bush </a:t>
            </a:r>
            <a:r>
              <a:rPr lang="en-US" dirty="0"/>
              <a:t>(New York: Oxford University Press, 2004</a:t>
            </a:r>
            <a:r>
              <a:rPr lang="en-US" dirty="0" smtClean="0"/>
              <a:t>).</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786813" y="1185863"/>
            <a:ext cx="3202951" cy="4581523"/>
          </a:xfrm>
          <a:prstGeom prst="rect">
            <a:avLst/>
          </a:prstGeom>
        </p:spPr>
      </p:pic>
    </p:spTree>
    <p:extLst>
      <p:ext uri="{BB962C8B-B14F-4D97-AF65-F5344CB8AC3E}">
        <p14:creationId xmlns:p14="http://schemas.microsoft.com/office/powerpoint/2010/main" val="2835781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5" y="122831"/>
            <a:ext cx="11750723" cy="1567858"/>
          </a:xfrm>
        </p:spPr>
        <p:txBody>
          <a:bodyPr>
            <a:noAutofit/>
          </a:bodyPr>
          <a:lstStyle/>
          <a:p>
            <a:pPr algn="ctr"/>
            <a:r>
              <a:rPr lang="en-US" sz="5400" b="1" dirty="0" smtClean="0"/>
              <a:t>Donald Trump and the Common Characteristics of Disjunctive Presidents</a:t>
            </a:r>
            <a:endParaRPr lang="en-US" sz="5400" b="1" dirty="0"/>
          </a:p>
        </p:txBody>
      </p:sp>
      <p:pic>
        <p:nvPicPr>
          <p:cNvPr id="4" name="Picture 3"/>
          <p:cNvPicPr>
            <a:picLocks noChangeAspect="1"/>
          </p:cNvPicPr>
          <p:nvPr/>
        </p:nvPicPr>
        <p:blipFill>
          <a:blip r:embed="rId2"/>
          <a:stretch>
            <a:fillRect/>
          </a:stretch>
        </p:blipFill>
        <p:spPr>
          <a:xfrm>
            <a:off x="204714" y="1690689"/>
            <a:ext cx="4817661" cy="5045986"/>
          </a:xfrm>
          <a:prstGeom prst="rect">
            <a:avLst/>
          </a:prstGeom>
        </p:spPr>
      </p:pic>
      <p:pic>
        <p:nvPicPr>
          <p:cNvPr id="5" name="Picture 4"/>
          <p:cNvPicPr>
            <a:picLocks noChangeAspect="1"/>
          </p:cNvPicPr>
          <p:nvPr/>
        </p:nvPicPr>
        <p:blipFill>
          <a:blip r:embed="rId3"/>
          <a:stretch>
            <a:fillRect/>
          </a:stretch>
        </p:blipFill>
        <p:spPr>
          <a:xfrm>
            <a:off x="5022375" y="1998570"/>
            <a:ext cx="7033653" cy="4430224"/>
          </a:xfrm>
          <a:prstGeom prst="rect">
            <a:avLst/>
          </a:prstGeom>
        </p:spPr>
      </p:pic>
    </p:spTree>
    <p:extLst>
      <p:ext uri="{BB962C8B-B14F-4D97-AF65-F5344CB8AC3E}">
        <p14:creationId xmlns:p14="http://schemas.microsoft.com/office/powerpoint/2010/main" val="346368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3" y="95535"/>
            <a:ext cx="7219665" cy="928047"/>
          </a:xfrm>
        </p:spPr>
        <p:txBody>
          <a:bodyPr>
            <a:normAutofit/>
          </a:bodyPr>
          <a:lstStyle/>
          <a:p>
            <a:pPr algn="ctr"/>
            <a:r>
              <a:rPr lang="en-US" sz="5400" b="1" dirty="0" smtClean="0"/>
              <a:t>Dark Horse Candidate</a:t>
            </a:r>
            <a:endParaRPr lang="en-US" sz="5400" b="1" dirty="0"/>
          </a:p>
        </p:txBody>
      </p:sp>
      <p:sp>
        <p:nvSpPr>
          <p:cNvPr id="3" name="Content Placeholder 2"/>
          <p:cNvSpPr>
            <a:spLocks noGrp="1"/>
          </p:cNvSpPr>
          <p:nvPr>
            <p:ph idx="1"/>
          </p:nvPr>
        </p:nvSpPr>
        <p:spPr>
          <a:xfrm>
            <a:off x="177421" y="1023582"/>
            <a:ext cx="8086298" cy="5732059"/>
          </a:xfrm>
        </p:spPr>
        <p:txBody>
          <a:bodyPr>
            <a:normAutofit lnSpcReduction="10000"/>
          </a:bodyPr>
          <a:lstStyle/>
          <a:p>
            <a:r>
              <a:rPr lang="en-US" b="1" dirty="0"/>
              <a:t>Disjunctive presidents </a:t>
            </a:r>
            <a:r>
              <a:rPr lang="en-US" b="1" dirty="0" smtClean="0"/>
              <a:t>gain office </a:t>
            </a:r>
            <a:r>
              <a:rPr lang="en-US" b="1" dirty="0"/>
              <a:t>as “dark horse” obscure candidates removed from party strength and interest who hail from regions with the greatest erosion of majority party support</a:t>
            </a:r>
            <a:r>
              <a:rPr lang="en-US" b="1" dirty="0" smtClean="0"/>
              <a:t>.</a:t>
            </a:r>
          </a:p>
          <a:p>
            <a:r>
              <a:rPr lang="en-US" dirty="0" smtClean="0"/>
              <a:t>Trump was the ultimate dark horse candidate.</a:t>
            </a:r>
          </a:p>
          <a:p>
            <a:r>
              <a:rPr lang="en-US" dirty="0" smtClean="0"/>
              <a:t>Unlike every president who came before him, he had no military or government experience. </a:t>
            </a:r>
          </a:p>
          <a:p>
            <a:r>
              <a:rPr lang="en-US" dirty="0" smtClean="0"/>
              <a:t>Few expected Trump would run for president. Few expected he would win the GOP nomination. Few expected he would defeat Democrat Hillary Clinton.</a:t>
            </a:r>
          </a:p>
          <a:p>
            <a:r>
              <a:rPr lang="en-US" dirty="0" smtClean="0"/>
              <a:t>Trump hailed from New York City—a place no one would have expected to find a Republican presidential candidate due to the decades-long erosion of GOP support not only there but in the northeast and urban areas generally. </a:t>
            </a:r>
            <a:endParaRPr lang="en-US" dirty="0"/>
          </a:p>
          <a:p>
            <a:endParaRPr lang="en-US" dirty="0"/>
          </a:p>
        </p:txBody>
      </p:sp>
      <p:pic>
        <p:nvPicPr>
          <p:cNvPr id="4" name="Picture 3"/>
          <p:cNvPicPr>
            <a:picLocks noChangeAspect="1"/>
          </p:cNvPicPr>
          <p:nvPr/>
        </p:nvPicPr>
        <p:blipFill rotWithShape="1">
          <a:blip r:embed="rId2"/>
          <a:srcRect l="11396" r="2203"/>
          <a:stretch/>
        </p:blipFill>
        <p:spPr>
          <a:xfrm>
            <a:off x="8263719" y="559558"/>
            <a:ext cx="3835021" cy="6059606"/>
          </a:xfrm>
          <a:prstGeom prst="rect">
            <a:avLst/>
          </a:prstGeom>
        </p:spPr>
      </p:pic>
    </p:spTree>
    <p:extLst>
      <p:ext uri="{BB962C8B-B14F-4D97-AF65-F5344CB8AC3E}">
        <p14:creationId xmlns:p14="http://schemas.microsoft.com/office/powerpoint/2010/main" val="1337512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5" y="150125"/>
            <a:ext cx="9335069" cy="1269241"/>
          </a:xfrm>
        </p:spPr>
        <p:txBody>
          <a:bodyPr>
            <a:noAutofit/>
          </a:bodyPr>
          <a:lstStyle/>
          <a:p>
            <a:pPr algn="ctr"/>
            <a:r>
              <a:rPr lang="en-US" sz="5000" b="1" dirty="0" smtClean="0"/>
              <a:t>Political Loner with Special Expertise</a:t>
            </a:r>
            <a:endParaRPr lang="en-US" sz="5000" b="1" dirty="0"/>
          </a:p>
        </p:txBody>
      </p:sp>
      <p:sp>
        <p:nvSpPr>
          <p:cNvPr id="3" name="Content Placeholder 2"/>
          <p:cNvSpPr>
            <a:spLocks noGrp="1"/>
          </p:cNvSpPr>
          <p:nvPr>
            <p:ph idx="1"/>
          </p:nvPr>
        </p:nvSpPr>
        <p:spPr>
          <a:xfrm>
            <a:off x="150125" y="1419367"/>
            <a:ext cx="11900848" cy="5268036"/>
          </a:xfrm>
        </p:spPr>
        <p:txBody>
          <a:bodyPr>
            <a:normAutofit fontScale="92500"/>
          </a:bodyPr>
          <a:lstStyle/>
          <a:p>
            <a:r>
              <a:rPr lang="en-US" dirty="0"/>
              <a:t>The most profound thing said by Donald Trump was at the Republican National Convention in </a:t>
            </a:r>
            <a:r>
              <a:rPr lang="en-US" dirty="0" smtClean="0"/>
              <a:t>July 2016: </a:t>
            </a:r>
            <a:r>
              <a:rPr lang="en-US" dirty="0"/>
              <a:t>“I alone can fix it.” That was a tell-tale sign of what kind of president he </a:t>
            </a:r>
            <a:r>
              <a:rPr lang="en-US" dirty="0" smtClean="0"/>
              <a:t>was going to </a:t>
            </a:r>
            <a:r>
              <a:rPr lang="en-US" dirty="0"/>
              <a:t>be. </a:t>
            </a:r>
            <a:endParaRPr lang="en-US" dirty="0" smtClean="0"/>
          </a:p>
          <a:p>
            <a:r>
              <a:rPr lang="en-US" dirty="0" smtClean="0"/>
              <a:t>He </a:t>
            </a:r>
            <a:r>
              <a:rPr lang="en-US" dirty="0"/>
              <a:t>was saying, “I’m not going to rely on my own party to do this.” That smacks of Jimmy Carter, who distanced himself from his fellow Democrats by asking, “Why not the best?” </a:t>
            </a:r>
            <a:endParaRPr lang="en-US" dirty="0" smtClean="0"/>
          </a:p>
          <a:p>
            <a:r>
              <a:rPr lang="en-US" dirty="0" smtClean="0"/>
              <a:t>The </a:t>
            </a:r>
            <a:r>
              <a:rPr lang="en-US" dirty="0"/>
              <a:t>kind of president who reigns over the end of his party’s own orthodoxy is always </a:t>
            </a:r>
            <a:r>
              <a:rPr lang="en-US" dirty="0" smtClean="0"/>
              <a:t>someone with </a:t>
            </a:r>
            <a:r>
              <a:rPr lang="en-US" dirty="0"/>
              <a:t>no relationship to his party establishment, someone who catches </a:t>
            </a:r>
            <a:r>
              <a:rPr lang="en-US" dirty="0" smtClean="0"/>
              <a:t>the popular </a:t>
            </a:r>
            <a:r>
              <a:rPr lang="en-US" dirty="0"/>
              <a:t>mood and says he is going to do it all by himself. </a:t>
            </a:r>
            <a:endParaRPr lang="en-US" dirty="0" smtClean="0"/>
          </a:p>
          <a:p>
            <a:r>
              <a:rPr lang="en-US" dirty="0" smtClean="0"/>
              <a:t>Someone </a:t>
            </a:r>
            <a:r>
              <a:rPr lang="en-US" dirty="0"/>
              <a:t>like Herbert Hoover, who carefully cultivated his own political brand and image as a “wonder boy”—the guy who can fix anything. </a:t>
            </a:r>
            <a:endParaRPr lang="en-US" dirty="0" smtClean="0"/>
          </a:p>
          <a:p>
            <a:r>
              <a:rPr lang="en-US" dirty="0" smtClean="0"/>
              <a:t>Disjunctive </a:t>
            </a:r>
            <a:r>
              <a:rPr lang="en-US" dirty="0"/>
              <a:t>presidents are always loners. If Trump is not Andrew Jackson, and if he is Jimmy </a:t>
            </a:r>
            <a:r>
              <a:rPr lang="en-US" dirty="0" smtClean="0"/>
              <a:t>Carter—as the theory suggests—then </a:t>
            </a:r>
            <a:r>
              <a:rPr lang="en-US" dirty="0"/>
              <a:t>Paul Ryan is Ted Kennedy circa 1978.</a:t>
            </a:r>
          </a:p>
        </p:txBody>
      </p:sp>
      <p:pic>
        <p:nvPicPr>
          <p:cNvPr id="4" name="Picture 3"/>
          <p:cNvPicPr>
            <a:picLocks noChangeAspect="1"/>
          </p:cNvPicPr>
          <p:nvPr/>
        </p:nvPicPr>
        <p:blipFill>
          <a:blip r:embed="rId2"/>
          <a:stretch>
            <a:fillRect/>
          </a:stretch>
        </p:blipFill>
        <p:spPr>
          <a:xfrm>
            <a:off x="9485194" y="103673"/>
            <a:ext cx="2319291" cy="1315693"/>
          </a:xfrm>
          <a:prstGeom prst="rect">
            <a:avLst/>
          </a:prstGeom>
        </p:spPr>
      </p:pic>
    </p:spTree>
    <p:extLst>
      <p:ext uri="{BB962C8B-B14F-4D97-AF65-F5344CB8AC3E}">
        <p14:creationId xmlns:p14="http://schemas.microsoft.com/office/powerpoint/2010/main" val="396632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8"/>
            <a:ext cx="10515600" cy="1160753"/>
          </a:xfrm>
        </p:spPr>
        <p:txBody>
          <a:bodyPr/>
          <a:lstStyle/>
          <a:p>
            <a:pPr algn="ctr"/>
            <a:r>
              <a:rPr lang="en-US" dirty="0" smtClean="0"/>
              <a:t>American Political Time</a:t>
            </a:r>
            <a:endParaRPr lang="en-US" dirty="0"/>
          </a:p>
        </p:txBody>
      </p:sp>
      <p:sp>
        <p:nvSpPr>
          <p:cNvPr id="3" name="Content Placeholder 2"/>
          <p:cNvSpPr>
            <a:spLocks noGrp="1"/>
          </p:cNvSpPr>
          <p:nvPr>
            <p:ph idx="1"/>
          </p:nvPr>
        </p:nvSpPr>
        <p:spPr>
          <a:xfrm>
            <a:off x="108488" y="1364776"/>
            <a:ext cx="11964692" cy="5376987"/>
          </a:xfrm>
        </p:spPr>
        <p:txBody>
          <a:bodyPr>
            <a:normAutofit lnSpcReduction="10000"/>
          </a:bodyPr>
          <a:lstStyle/>
          <a:p>
            <a:r>
              <a:rPr lang="en-US" dirty="0" smtClean="0"/>
              <a:t>There </a:t>
            </a:r>
            <a:r>
              <a:rPr lang="en-US" dirty="0"/>
              <a:t>is a recurring pattern in presidential history, which starts when a transformative presidency creates a new political order out of the ashes of an older one (think the transition from Hoover to FDR). </a:t>
            </a:r>
            <a:endParaRPr lang="en-US" dirty="0" smtClean="0"/>
          </a:p>
          <a:p>
            <a:r>
              <a:rPr lang="en-US" dirty="0" smtClean="0"/>
              <a:t>This </a:t>
            </a:r>
            <a:r>
              <a:rPr lang="en-US" dirty="0"/>
              <a:t>transformative president is typically followed by a loyal disciple (Harry Truman, for example), and then by a president of the opposite party who has little choice but to operate within the existing political order (Dwight Eisenhower). </a:t>
            </a:r>
            <a:endParaRPr lang="en-US" dirty="0" smtClean="0"/>
          </a:p>
          <a:p>
            <a:r>
              <a:rPr lang="en-US" dirty="0" smtClean="0"/>
              <a:t>As </a:t>
            </a:r>
            <a:r>
              <a:rPr lang="en-US" dirty="0"/>
              <a:t>long as a given political order persists, power rotates between presidents who are devoted to the reigning political orthodoxy (John F. Kennedy and Lyndon Johnson) and those who resist that orthodoxy but can’t quite dislodge it (Richard Nixon). </a:t>
            </a:r>
            <a:endParaRPr lang="en-US" dirty="0" smtClean="0"/>
          </a:p>
          <a:p>
            <a:r>
              <a:rPr lang="en-US" dirty="0" smtClean="0"/>
              <a:t>The cycle </a:t>
            </a:r>
            <a:r>
              <a:rPr lang="en-US" dirty="0"/>
              <a:t>ends with a president who seeks to uphold a political order that is on the verge of collapse due to internal conflicts and contradictions that grow ever more difficult to reconcile. </a:t>
            </a:r>
          </a:p>
        </p:txBody>
      </p:sp>
    </p:spTree>
    <p:extLst>
      <p:ext uri="{BB962C8B-B14F-4D97-AF65-F5344CB8AC3E}">
        <p14:creationId xmlns:p14="http://schemas.microsoft.com/office/powerpoint/2010/main" val="2740969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24" y="285218"/>
            <a:ext cx="7914539" cy="1407104"/>
          </a:xfrm>
        </p:spPr>
        <p:txBody>
          <a:bodyPr>
            <a:noAutofit/>
          </a:bodyPr>
          <a:lstStyle/>
          <a:p>
            <a:pPr algn="ctr"/>
            <a:r>
              <a:rPr lang="en-US" b="1" dirty="0" smtClean="0"/>
              <a:t>Insider Critic as Savior of Old Order</a:t>
            </a:r>
            <a:endParaRPr lang="en-US" b="1" dirty="0"/>
          </a:p>
        </p:txBody>
      </p:sp>
      <p:sp>
        <p:nvSpPr>
          <p:cNvPr id="3" name="Content Placeholder 2"/>
          <p:cNvSpPr>
            <a:spLocks noGrp="1"/>
          </p:cNvSpPr>
          <p:nvPr>
            <p:ph idx="1"/>
          </p:nvPr>
        </p:nvSpPr>
        <p:spPr>
          <a:xfrm>
            <a:off x="139486" y="1842448"/>
            <a:ext cx="11902698" cy="4899314"/>
          </a:xfrm>
        </p:spPr>
        <p:txBody>
          <a:bodyPr>
            <a:normAutofit fontScale="92500"/>
          </a:bodyPr>
          <a:lstStyle/>
          <a:p>
            <a:r>
              <a:rPr lang="en-US" b="1" dirty="0"/>
              <a:t>Disjunctive presidents are insider critics, alert to the crisis </a:t>
            </a:r>
            <a:endParaRPr lang="en-US" b="1" dirty="0" smtClean="0"/>
          </a:p>
          <a:p>
            <a:pPr marL="0" indent="0">
              <a:buNone/>
            </a:pPr>
            <a:r>
              <a:rPr lang="en-US" b="1" dirty="0"/>
              <a:t> </a:t>
            </a:r>
            <a:r>
              <a:rPr lang="en-US" b="1" dirty="0" smtClean="0"/>
              <a:t>  </a:t>
            </a:r>
            <a:r>
              <a:rPr lang="en-US" b="1" dirty="0" smtClean="0"/>
              <a:t>of </a:t>
            </a:r>
            <a:r>
              <a:rPr lang="en-US" b="1" dirty="0"/>
              <a:t>legitimacy of the existing order, and intent on saving it</a:t>
            </a:r>
            <a:r>
              <a:rPr lang="en-US" b="1" dirty="0" smtClean="0"/>
              <a:t>.</a:t>
            </a:r>
          </a:p>
          <a:p>
            <a:r>
              <a:rPr lang="en-US" dirty="0" smtClean="0"/>
              <a:t>Trump was always a Reagan-era insider. As a wealthy businessman, Trump was necessarily involved in supporting political campaigns and lobbying government officials. Trump and his corporations benefited from the relatively low-tax, business friendly policies of the New Right political regime.</a:t>
            </a:r>
          </a:p>
          <a:p>
            <a:r>
              <a:rPr lang="en-US" dirty="0" smtClean="0"/>
              <a:t>Yet he was always a critic of what he saw as the shortcomings of the policy commitments of the regime involving trade, immigration, foreign aid, and foreign wars. He even, at times, directly criticized Reagan and his GOP successors.</a:t>
            </a:r>
          </a:p>
          <a:p>
            <a:r>
              <a:rPr lang="en-US" dirty="0" smtClean="0"/>
              <a:t>While Trump’s rhetoric was often anti-establishment and critical of the regime, he generally paid tribute to Ronald Reagan and explained how his “Make America Great Again” slogan was meant to return the nation to Reagan’s America.</a:t>
            </a:r>
            <a:endParaRPr lang="en-US" dirty="0"/>
          </a:p>
          <a:p>
            <a:endParaRPr lang="en-US" dirty="0"/>
          </a:p>
        </p:txBody>
      </p:sp>
      <p:pic>
        <p:nvPicPr>
          <p:cNvPr id="4" name="Picture 3"/>
          <p:cNvPicPr>
            <a:picLocks noChangeAspect="1"/>
          </p:cNvPicPr>
          <p:nvPr/>
        </p:nvPicPr>
        <p:blipFill>
          <a:blip r:embed="rId2"/>
          <a:stretch>
            <a:fillRect/>
          </a:stretch>
        </p:blipFill>
        <p:spPr>
          <a:xfrm>
            <a:off x="8625385" y="204024"/>
            <a:ext cx="3093777" cy="2578148"/>
          </a:xfrm>
          <a:prstGeom prst="rect">
            <a:avLst/>
          </a:prstGeom>
        </p:spPr>
      </p:pic>
    </p:spTree>
    <p:extLst>
      <p:ext uri="{BB962C8B-B14F-4D97-AF65-F5344CB8AC3E}">
        <p14:creationId xmlns:p14="http://schemas.microsoft.com/office/powerpoint/2010/main" val="395376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108638"/>
            <a:ext cx="6373505" cy="1269786"/>
          </a:xfrm>
        </p:spPr>
        <p:txBody>
          <a:bodyPr>
            <a:noAutofit/>
          </a:bodyPr>
          <a:lstStyle/>
          <a:p>
            <a:pPr algn="ctr"/>
            <a:r>
              <a:rPr lang="en-US" b="1" dirty="0" smtClean="0"/>
              <a:t>Outsider Untainted by Divisive Politics of Past</a:t>
            </a:r>
            <a:endParaRPr lang="en-US" b="1" dirty="0"/>
          </a:p>
        </p:txBody>
      </p:sp>
      <p:sp>
        <p:nvSpPr>
          <p:cNvPr id="3" name="Content Placeholder 2"/>
          <p:cNvSpPr>
            <a:spLocks noGrp="1"/>
          </p:cNvSpPr>
          <p:nvPr>
            <p:ph idx="1"/>
          </p:nvPr>
        </p:nvSpPr>
        <p:spPr>
          <a:xfrm>
            <a:off x="95534" y="1378424"/>
            <a:ext cx="11996382" cy="5377216"/>
          </a:xfrm>
        </p:spPr>
        <p:txBody>
          <a:bodyPr>
            <a:normAutofit fontScale="77500" lnSpcReduction="20000"/>
          </a:bodyPr>
          <a:lstStyle/>
          <a:p>
            <a:r>
              <a:rPr lang="en-US" b="1" dirty="0" smtClean="0"/>
              <a:t>At the same time, disjunctive candidates are seen as outsiders, </a:t>
            </a:r>
            <a:endParaRPr lang="en-US" b="1" dirty="0" smtClean="0"/>
          </a:p>
          <a:p>
            <a:pPr marL="0" indent="0">
              <a:buNone/>
            </a:pPr>
            <a:r>
              <a:rPr lang="en-US" b="1" dirty="0"/>
              <a:t> </a:t>
            </a:r>
            <a:r>
              <a:rPr lang="en-US" b="1" dirty="0" smtClean="0"/>
              <a:t>   </a:t>
            </a:r>
            <a:r>
              <a:rPr lang="en-US" b="1" dirty="0" smtClean="0"/>
              <a:t>untainted </a:t>
            </a:r>
            <a:r>
              <a:rPr lang="en-US" b="1" dirty="0" smtClean="0"/>
              <a:t>by the divisive politics of previous decades.</a:t>
            </a:r>
          </a:p>
          <a:p>
            <a:r>
              <a:rPr lang="en-US" b="1" dirty="0"/>
              <a:t>Disjunctive candidates identify themselves with popular disillusionment with political insiders and entrenched special interests</a:t>
            </a:r>
            <a:r>
              <a:rPr lang="en-US" b="1" dirty="0" smtClean="0"/>
              <a:t>.</a:t>
            </a:r>
          </a:p>
          <a:p>
            <a:r>
              <a:rPr lang="en-US" b="1" dirty="0" smtClean="0"/>
              <a:t>Campaigning as an outsider from within the regime is awkward because the candidate lacks the kind of freedom that opposition presidents have to oppose established interests. Nor does the candidate have the regime insider’s freedom to promote established interests. The result is difficulty establishing credibility.</a:t>
            </a:r>
            <a:endParaRPr lang="en-US" b="1" dirty="0"/>
          </a:p>
          <a:p>
            <a:r>
              <a:rPr lang="en-US" dirty="0" smtClean="0"/>
              <a:t>The reality is that Trump had always been an insider, in the sense that he was a major campaign donor, befriended politicians, was a high-profile public figure, and had plainly benefited from the low-tax, business-friendly, media-driven environment of the prior decades. </a:t>
            </a:r>
          </a:p>
          <a:p>
            <a:r>
              <a:rPr lang="en-US" dirty="0" smtClean="0"/>
              <a:t>But he could easily claim outsider status having no formal Washington or governmental experience.</a:t>
            </a:r>
          </a:p>
          <a:p>
            <a:r>
              <a:rPr lang="en-US" dirty="0" smtClean="0"/>
              <a:t>He flirted with a presidential run in 1988. He failed to gain support and lost to conservative pundit Pat Buchanan when he flirted with the Reform Party’s presidential nomination in 2000.</a:t>
            </a:r>
          </a:p>
          <a:p>
            <a:r>
              <a:rPr lang="en-US" dirty="0" smtClean="0"/>
              <a:t>And while his prior statements, relationships, and donations were scrutinized during the 2016 campaign, he was not seen as someone tied to the divisive politics of the past.</a:t>
            </a:r>
          </a:p>
          <a:p>
            <a:r>
              <a:rPr lang="en-US" dirty="0" smtClean="0"/>
              <a:t>He pledged to “drain the swamp” of established interests, yet in his cabinet picks he largely chose people from the military and business establishment.</a:t>
            </a:r>
            <a:endParaRPr lang="en-US" dirty="0"/>
          </a:p>
        </p:txBody>
      </p:sp>
      <p:pic>
        <p:nvPicPr>
          <p:cNvPr id="4" name="Picture 3"/>
          <p:cNvPicPr>
            <a:picLocks noChangeAspect="1"/>
          </p:cNvPicPr>
          <p:nvPr/>
        </p:nvPicPr>
        <p:blipFill rotWithShape="1">
          <a:blip r:embed="rId2"/>
          <a:srcRect t="13794" b="10939"/>
          <a:stretch/>
        </p:blipFill>
        <p:spPr>
          <a:xfrm>
            <a:off x="7711366" y="135934"/>
            <a:ext cx="3761356" cy="1883935"/>
          </a:xfrm>
          <a:prstGeom prst="rect">
            <a:avLst/>
          </a:prstGeom>
        </p:spPr>
      </p:pic>
    </p:spTree>
    <p:extLst>
      <p:ext uri="{BB962C8B-B14F-4D97-AF65-F5344CB8AC3E}">
        <p14:creationId xmlns:p14="http://schemas.microsoft.com/office/powerpoint/2010/main" val="2282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 y="3411940"/>
            <a:ext cx="11969086" cy="3316406"/>
          </a:xfrm>
        </p:spPr>
        <p:txBody>
          <a:bodyPr>
            <a:normAutofit lnSpcReduction="10000"/>
          </a:bodyPr>
          <a:lstStyle/>
          <a:p>
            <a:r>
              <a:rPr lang="en-US" dirty="0" smtClean="0"/>
              <a:t>In Oct. 1987, Trump spoke in </a:t>
            </a:r>
            <a:r>
              <a:rPr lang="en-US" dirty="0"/>
              <a:t>New </a:t>
            </a:r>
            <a:r>
              <a:rPr lang="en-US" dirty="0" smtClean="0"/>
              <a:t>Hampshire. He railed</a:t>
            </a:r>
            <a:r>
              <a:rPr lang="en-US" dirty="0"/>
              <a:t>, with no notes, and for roughly the next half hour, about Japan, Iran, Saudi Arabia, Kuwait, Washington, Wall Street, politicians, economists and “nice people” of whom he had “had enough,” he said. </a:t>
            </a:r>
            <a:endParaRPr lang="en-US" dirty="0" smtClean="0"/>
          </a:p>
          <a:p>
            <a:r>
              <a:rPr lang="en-US" dirty="0" smtClean="0"/>
              <a:t>This </a:t>
            </a:r>
            <a:r>
              <a:rPr lang="en-US" dirty="0"/>
              <a:t>country was facing “disaster” and was “being kicked around.” Other countries were “laughing at us.” “It makes me sick,” Trump said. “If the right man doesn’t get into office,” he warned, “you’re going to see a catastrophe in this country in the next four years like you’re never going to believe. And then you’ll be begging for the right man.”</a:t>
            </a:r>
          </a:p>
          <a:p>
            <a:endParaRPr lang="en-US" dirty="0"/>
          </a:p>
        </p:txBody>
      </p:sp>
      <p:pic>
        <p:nvPicPr>
          <p:cNvPr id="4" name="Picture 3"/>
          <p:cNvPicPr>
            <a:picLocks noChangeAspect="1"/>
          </p:cNvPicPr>
          <p:nvPr/>
        </p:nvPicPr>
        <p:blipFill>
          <a:blip r:embed="rId2"/>
          <a:stretch>
            <a:fillRect/>
          </a:stretch>
        </p:blipFill>
        <p:spPr>
          <a:xfrm>
            <a:off x="5677469" y="180214"/>
            <a:ext cx="5800298" cy="3145162"/>
          </a:xfrm>
          <a:prstGeom prst="rect">
            <a:avLst/>
          </a:prstGeom>
        </p:spPr>
      </p:pic>
      <p:pic>
        <p:nvPicPr>
          <p:cNvPr id="5" name="Picture 4"/>
          <p:cNvPicPr>
            <a:picLocks noChangeAspect="1"/>
          </p:cNvPicPr>
          <p:nvPr/>
        </p:nvPicPr>
        <p:blipFill>
          <a:blip r:embed="rId3"/>
          <a:stretch>
            <a:fillRect/>
          </a:stretch>
        </p:blipFill>
        <p:spPr>
          <a:xfrm>
            <a:off x="609458" y="152257"/>
            <a:ext cx="4754112" cy="3173119"/>
          </a:xfrm>
          <a:prstGeom prst="rect">
            <a:avLst/>
          </a:prstGeom>
        </p:spPr>
      </p:pic>
    </p:spTree>
    <p:extLst>
      <p:ext uri="{BB962C8B-B14F-4D97-AF65-F5344CB8AC3E}">
        <p14:creationId xmlns:p14="http://schemas.microsoft.com/office/powerpoint/2010/main" val="3072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478" y="2743200"/>
            <a:ext cx="11865022" cy="4012442"/>
          </a:xfrm>
        </p:spPr>
        <p:txBody>
          <a:bodyPr>
            <a:normAutofit fontScale="70000" lnSpcReduction="20000"/>
          </a:bodyPr>
          <a:lstStyle/>
          <a:p>
            <a:r>
              <a:rPr lang="en-US" dirty="0"/>
              <a:t>In 2000 Trump’s exploratory campaign consisted only of media appearances and meet-and-greets with Reform party members in Florida, Connecticut and California</a:t>
            </a:r>
            <a:r>
              <a:rPr lang="en-US" dirty="0" smtClean="0"/>
              <a:t>. Trump’s ideas included </a:t>
            </a:r>
            <a:r>
              <a:rPr lang="en-US" dirty="0"/>
              <a:t>a one-time tax on the rich to eliminate the national debt. He declared North Korea the greatest threat to the US. He described himself a “big fan” of the economic embargo against Cuba and accused Japan (not China) of “ripping us </a:t>
            </a:r>
            <a:r>
              <a:rPr lang="en-US" dirty="0" smtClean="0"/>
              <a:t>off.”</a:t>
            </a:r>
            <a:endParaRPr lang="en-US" dirty="0"/>
          </a:p>
          <a:p>
            <a:r>
              <a:rPr lang="en-US" dirty="0"/>
              <a:t>He disparaged the field of Republican contenders as “a bunch of </a:t>
            </a:r>
            <a:r>
              <a:rPr lang="en-US" dirty="0" smtClean="0"/>
              <a:t>stiffs.” </a:t>
            </a:r>
            <a:r>
              <a:rPr lang="en-US" dirty="0"/>
              <a:t>He criticized politicians who make too much of their humble origins as “just </a:t>
            </a:r>
            <a:r>
              <a:rPr lang="en-US" dirty="0" smtClean="0"/>
              <a:t>losers,” </a:t>
            </a:r>
            <a:r>
              <a:rPr lang="en-US" dirty="0"/>
              <a:t>while wealthy establishment candidates were dismissed as members of a “lucky sperm </a:t>
            </a:r>
            <a:r>
              <a:rPr lang="en-US" dirty="0" smtClean="0"/>
              <a:t>club.” Asked </a:t>
            </a:r>
            <a:r>
              <a:rPr lang="en-US" dirty="0"/>
              <a:t>about his image as a womanizer, he offered that if that was an impediment to his candidacy, “I’m not going to bother.”</a:t>
            </a:r>
          </a:p>
          <a:p>
            <a:r>
              <a:rPr lang="en-US" dirty="0"/>
              <a:t>Trump, who had resigned his membership of the Republican party, told reporters he believed the GOP has become “just too crazy </a:t>
            </a:r>
            <a:r>
              <a:rPr lang="en-US" dirty="0" smtClean="0"/>
              <a:t>right.” Trump </a:t>
            </a:r>
            <a:r>
              <a:rPr lang="en-US" dirty="0"/>
              <a:t>said he believed “non-politicians represent the wave of the </a:t>
            </a:r>
            <a:r>
              <a:rPr lang="en-US" dirty="0" smtClean="0"/>
              <a:t>future.” “</a:t>
            </a:r>
            <a:r>
              <a:rPr lang="en-US" dirty="0"/>
              <a:t>I’m not prepackaged. I’m not plastic. I’m not scripted. And I’m not ‘handled’. I’ll tell you what I think. It’s quite a departure from the usual office-seeking pols,” Trump wrote in The America We Deserve, a book published to coincide with his Reform party bid</a:t>
            </a:r>
            <a:r>
              <a:rPr lang="en-US" dirty="0" smtClean="0"/>
              <a:t>.</a:t>
            </a:r>
          </a:p>
          <a:p>
            <a:r>
              <a:rPr lang="en-US" dirty="0" smtClean="0"/>
              <a:t>He recognized </a:t>
            </a:r>
            <a:r>
              <a:rPr lang="en-US" dirty="0"/>
              <a:t>TV was the key to political success. “So much depends on if you happen to be talented in that medium, if you can get your point across,” he told CBS’s Dan Rather. “Being good on television doesn’t necessarily make you a good president, but if you’re not good on TV, you’re not going to be president.”</a:t>
            </a:r>
            <a:endParaRPr lang="en-US" dirty="0" smtClean="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615735" y="57150"/>
            <a:ext cx="4385765" cy="2631459"/>
          </a:xfrm>
          <a:prstGeom prst="rect">
            <a:avLst/>
          </a:prstGeom>
        </p:spPr>
      </p:pic>
      <p:pic>
        <p:nvPicPr>
          <p:cNvPr id="5" name="Picture 4"/>
          <p:cNvPicPr>
            <a:picLocks noChangeAspect="1"/>
          </p:cNvPicPr>
          <p:nvPr/>
        </p:nvPicPr>
        <p:blipFill>
          <a:blip r:embed="rId3"/>
          <a:stretch>
            <a:fillRect/>
          </a:stretch>
        </p:blipFill>
        <p:spPr>
          <a:xfrm>
            <a:off x="464024" y="57150"/>
            <a:ext cx="4385764" cy="2631460"/>
          </a:xfrm>
          <a:prstGeom prst="rect">
            <a:avLst/>
          </a:prstGeom>
        </p:spPr>
      </p:pic>
      <p:pic>
        <p:nvPicPr>
          <p:cNvPr id="6" name="Picture 5"/>
          <p:cNvPicPr>
            <a:picLocks noChangeAspect="1"/>
          </p:cNvPicPr>
          <p:nvPr/>
        </p:nvPicPr>
        <p:blipFill rotWithShape="1">
          <a:blip r:embed="rId4"/>
          <a:srcRect l="3025" r="3363" b="7075"/>
          <a:stretch/>
        </p:blipFill>
        <p:spPr>
          <a:xfrm>
            <a:off x="4849788" y="60561"/>
            <a:ext cx="2674961" cy="2655343"/>
          </a:xfrm>
          <a:prstGeom prst="rect">
            <a:avLst/>
          </a:prstGeom>
        </p:spPr>
      </p:pic>
      <p:pic>
        <p:nvPicPr>
          <p:cNvPr id="1026" name="Picture 2" descr="Image result for trump 2000"/>
          <p:cNvPicPr>
            <a:picLocks noChangeAspect="1" noChangeArrowheads="1"/>
          </p:cNvPicPr>
          <p:nvPr/>
        </p:nvPicPr>
        <p:blipFill rotWithShape="1">
          <a:blip r:embed="rId5">
            <a:extLst>
              <a:ext uri="{28A0092B-C50C-407E-A947-70E740481C1C}">
                <a14:useLocalDpi xmlns:a14="http://schemas.microsoft.com/office/drawing/2010/main" val="0"/>
              </a:ext>
            </a:extLst>
          </a:blip>
          <a:srcRect l="11643" t="10447" r="15223" b="17911"/>
          <a:stretch/>
        </p:blipFill>
        <p:spPr bwMode="auto">
          <a:xfrm>
            <a:off x="2656906" y="1372879"/>
            <a:ext cx="1296538" cy="13101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1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95535"/>
            <a:ext cx="6974006" cy="887104"/>
          </a:xfrm>
        </p:spPr>
        <p:txBody>
          <a:bodyPr>
            <a:normAutofit/>
          </a:bodyPr>
          <a:lstStyle/>
          <a:p>
            <a:pPr algn="ctr"/>
            <a:r>
              <a:rPr lang="en-US" b="1" dirty="0" smtClean="0"/>
              <a:t>Key Coalition Member Returns </a:t>
            </a:r>
            <a:endParaRPr lang="en-US" b="1" dirty="0"/>
          </a:p>
        </p:txBody>
      </p:sp>
      <p:sp>
        <p:nvSpPr>
          <p:cNvPr id="3" name="Content Placeholder 2"/>
          <p:cNvSpPr>
            <a:spLocks noGrp="1"/>
          </p:cNvSpPr>
          <p:nvPr>
            <p:ph idx="1"/>
          </p:nvPr>
        </p:nvSpPr>
        <p:spPr>
          <a:xfrm>
            <a:off x="177422" y="982639"/>
            <a:ext cx="7560860" cy="5732060"/>
          </a:xfrm>
        </p:spPr>
        <p:txBody>
          <a:bodyPr/>
          <a:lstStyle/>
          <a:p>
            <a:r>
              <a:rPr lang="en-US" b="1" dirty="0" smtClean="0"/>
              <a:t>Disjunctive candidates bring back a key coalition member who had grown skeptical of the regime and either not voted or voted for the opposition recently. </a:t>
            </a:r>
          </a:p>
          <a:p>
            <a:r>
              <a:rPr lang="en-US" b="1" dirty="0" smtClean="0"/>
              <a:t>Disjunctive candidates successfully reassemble the previously broken coalition in order to win election. </a:t>
            </a:r>
          </a:p>
          <a:p>
            <a:r>
              <a:rPr lang="en-US" dirty="0" smtClean="0"/>
              <a:t>Trump was elected by working-class whites—so-called “Reagan Democrats”—who had voted Democrat during the New Deal regime, voted for Reagan at the start of the New Right regime, but defected to Obama or did not vote at all in prior elections out of protest that the regime had not delivered on its promises.</a:t>
            </a:r>
          </a:p>
        </p:txBody>
      </p:sp>
      <p:pic>
        <p:nvPicPr>
          <p:cNvPr id="4" name="Picture 3"/>
          <p:cNvPicPr>
            <a:picLocks noChangeAspect="1"/>
          </p:cNvPicPr>
          <p:nvPr/>
        </p:nvPicPr>
        <p:blipFill>
          <a:blip r:embed="rId2"/>
          <a:stretch>
            <a:fillRect/>
          </a:stretch>
        </p:blipFill>
        <p:spPr>
          <a:xfrm>
            <a:off x="10208525" y="2909248"/>
            <a:ext cx="1862920" cy="1862920"/>
          </a:xfrm>
          <a:prstGeom prst="rect">
            <a:avLst/>
          </a:prstGeom>
        </p:spPr>
      </p:pic>
      <p:pic>
        <p:nvPicPr>
          <p:cNvPr id="5" name="Picture 4"/>
          <p:cNvPicPr>
            <a:picLocks noChangeAspect="1"/>
          </p:cNvPicPr>
          <p:nvPr/>
        </p:nvPicPr>
        <p:blipFill>
          <a:blip r:embed="rId3"/>
          <a:stretch>
            <a:fillRect/>
          </a:stretch>
        </p:blipFill>
        <p:spPr>
          <a:xfrm>
            <a:off x="7857134" y="150126"/>
            <a:ext cx="4064186" cy="2704531"/>
          </a:xfrm>
          <a:prstGeom prst="rect">
            <a:avLst/>
          </a:prstGeom>
        </p:spPr>
      </p:pic>
      <p:pic>
        <p:nvPicPr>
          <p:cNvPr id="6" name="Picture 5"/>
          <p:cNvPicPr>
            <a:picLocks noChangeAspect="1"/>
          </p:cNvPicPr>
          <p:nvPr/>
        </p:nvPicPr>
        <p:blipFill>
          <a:blip r:embed="rId4"/>
          <a:stretch>
            <a:fillRect/>
          </a:stretch>
        </p:blipFill>
        <p:spPr>
          <a:xfrm>
            <a:off x="10208525" y="4881350"/>
            <a:ext cx="1891068" cy="1927088"/>
          </a:xfrm>
          <a:prstGeom prst="rect">
            <a:avLst/>
          </a:prstGeom>
        </p:spPr>
      </p:pic>
      <p:pic>
        <p:nvPicPr>
          <p:cNvPr id="7" name="Picture 6"/>
          <p:cNvPicPr>
            <a:picLocks noChangeAspect="1"/>
          </p:cNvPicPr>
          <p:nvPr/>
        </p:nvPicPr>
        <p:blipFill>
          <a:blip r:embed="rId5"/>
          <a:stretch>
            <a:fillRect/>
          </a:stretch>
        </p:blipFill>
        <p:spPr>
          <a:xfrm>
            <a:off x="7682874" y="3156401"/>
            <a:ext cx="2454963" cy="3231533"/>
          </a:xfrm>
          <a:prstGeom prst="rect">
            <a:avLst/>
          </a:prstGeom>
        </p:spPr>
      </p:pic>
    </p:spTree>
    <p:extLst>
      <p:ext uri="{BB962C8B-B14F-4D97-AF65-F5344CB8AC3E}">
        <p14:creationId xmlns:p14="http://schemas.microsoft.com/office/powerpoint/2010/main" val="3210015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2" y="109182"/>
            <a:ext cx="6974006" cy="2866030"/>
          </a:xfrm>
        </p:spPr>
        <p:txBody>
          <a:bodyPr>
            <a:normAutofit/>
          </a:bodyPr>
          <a:lstStyle/>
          <a:p>
            <a:pPr algn="ctr"/>
            <a:r>
              <a:rPr lang="en-US" sz="6000" b="1" dirty="0" smtClean="0"/>
              <a:t>New Right Orthodoxy on the Defensive</a:t>
            </a:r>
            <a:endParaRPr lang="en-US" sz="6000" b="1" dirty="0"/>
          </a:p>
        </p:txBody>
      </p:sp>
      <p:sp>
        <p:nvSpPr>
          <p:cNvPr id="3" name="Content Placeholder 2"/>
          <p:cNvSpPr>
            <a:spLocks noGrp="1"/>
          </p:cNvSpPr>
          <p:nvPr>
            <p:ph idx="1"/>
          </p:nvPr>
        </p:nvSpPr>
        <p:spPr>
          <a:xfrm>
            <a:off x="122830" y="3152633"/>
            <a:ext cx="11900848" cy="3575712"/>
          </a:xfrm>
        </p:spPr>
        <p:txBody>
          <a:bodyPr>
            <a:normAutofit fontScale="92500" lnSpcReduction="20000"/>
          </a:bodyPr>
          <a:lstStyle/>
          <a:p>
            <a:r>
              <a:rPr lang="en-US" b="1" dirty="0"/>
              <a:t>Supporters of the New Right orthodoxy are on the defensive</a:t>
            </a:r>
            <a:r>
              <a:rPr lang="en-US" b="1" dirty="0" smtClean="0"/>
              <a:t>.</a:t>
            </a:r>
          </a:p>
          <a:p>
            <a:r>
              <a:rPr lang="en-US" dirty="0" smtClean="0"/>
              <a:t>During the 2016 campaign, Trump immediately dispatched of GOP challengers who were seen as part of the establishment and therefore part of the problem: Jeb Bush, Chris Christie, Marco Rubio.</a:t>
            </a:r>
          </a:p>
          <a:p>
            <a:r>
              <a:rPr lang="en-US" dirty="0" smtClean="0"/>
              <a:t>During his transition he talked about “draining the swamp” of the special interests, lobbyists, and DC insiders (even though his cabinet selections were dominated by military and business elites).</a:t>
            </a:r>
          </a:p>
          <a:p>
            <a:r>
              <a:rPr lang="en-US" dirty="0" smtClean="0"/>
              <a:t>During his inauguration speech he castigated the politics of the past all while the people responsible for those politics were seated around him, including </a:t>
            </a:r>
            <a:r>
              <a:rPr lang="en-US" dirty="0" smtClean="0"/>
              <a:t>Republicans: </a:t>
            </a:r>
            <a:r>
              <a:rPr lang="en-US" dirty="0" smtClean="0"/>
              <a:t>former President George W. Bush, former Speaker John Boehner, and current Speaker Paul Ryan and Senate Majority Leader Mitch McConnell. </a:t>
            </a:r>
            <a:endParaRPr lang="en-US" dirty="0"/>
          </a:p>
          <a:p>
            <a:endParaRPr lang="en-US" dirty="0"/>
          </a:p>
        </p:txBody>
      </p:sp>
      <p:pic>
        <p:nvPicPr>
          <p:cNvPr id="4" name="Picture 3"/>
          <p:cNvPicPr>
            <a:picLocks noChangeAspect="1"/>
          </p:cNvPicPr>
          <p:nvPr/>
        </p:nvPicPr>
        <p:blipFill rotWithShape="1">
          <a:blip r:embed="rId2"/>
          <a:srcRect l="11419" r="11246"/>
          <a:stretch/>
        </p:blipFill>
        <p:spPr>
          <a:xfrm>
            <a:off x="7642748" y="144847"/>
            <a:ext cx="4135272" cy="3007786"/>
          </a:xfrm>
          <a:prstGeom prst="rect">
            <a:avLst/>
          </a:prstGeom>
        </p:spPr>
      </p:pic>
    </p:spTree>
    <p:extLst>
      <p:ext uri="{BB962C8B-B14F-4D97-AF65-F5344CB8AC3E}">
        <p14:creationId xmlns:p14="http://schemas.microsoft.com/office/powerpoint/2010/main" val="43864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100" y="177420"/>
            <a:ext cx="6185849" cy="1419368"/>
          </a:xfrm>
        </p:spPr>
        <p:txBody>
          <a:bodyPr>
            <a:normAutofit/>
          </a:bodyPr>
          <a:lstStyle/>
          <a:p>
            <a:pPr algn="ctr"/>
            <a:r>
              <a:rPr lang="en-US" sz="5400" b="1" dirty="0" smtClean="0"/>
              <a:t>Technocratic Appeals</a:t>
            </a:r>
            <a:endParaRPr lang="en-US" sz="5400" b="1" dirty="0"/>
          </a:p>
        </p:txBody>
      </p:sp>
      <p:sp>
        <p:nvSpPr>
          <p:cNvPr id="3" name="Content Placeholder 2"/>
          <p:cNvSpPr>
            <a:spLocks noGrp="1"/>
          </p:cNvSpPr>
          <p:nvPr>
            <p:ph idx="1"/>
          </p:nvPr>
        </p:nvSpPr>
        <p:spPr>
          <a:xfrm>
            <a:off x="109181" y="1825624"/>
            <a:ext cx="11955439" cy="4916369"/>
          </a:xfrm>
        </p:spPr>
        <p:txBody>
          <a:bodyPr>
            <a:normAutofit fontScale="92500" lnSpcReduction="20000"/>
          </a:bodyPr>
          <a:lstStyle/>
          <a:p>
            <a:r>
              <a:rPr lang="en-US" b="1" dirty="0" smtClean="0"/>
              <a:t>Caught between outsider and insider, disjunctive presidents become preoccupied with problems of administrative form, procedure, and discipline (bureaucratic inefficiencies, technocratic appeals) rather than the substantive content of the regime. The problem lies in technique and personnel—not substance. The reason this is attractive to disjunctive presidents is that they would rather not make choices among the regime’s substantive interests. Because no interest of political significance depends on the president’s success at reorganization, plenty of party interests will oppose it and it will dissolve into institutional confrontation.</a:t>
            </a:r>
          </a:p>
          <a:p>
            <a:r>
              <a:rPr lang="en-US" dirty="0" smtClean="0"/>
              <a:t>During the transition, the incoming administration considered reforming the intelligence community including abolishing the Director of National Intelligence.</a:t>
            </a:r>
          </a:p>
          <a:p>
            <a:r>
              <a:rPr lang="en-US" dirty="0" smtClean="0"/>
              <a:t>One month into the new administration, Trump chief strategist Steve Bannon said that a key administration goal was the “deconstruction of the administrative state” through deregulation of business.</a:t>
            </a:r>
          </a:p>
          <a:p>
            <a:r>
              <a:rPr lang="en-US" dirty="0" smtClean="0"/>
              <a:t>Trump’s Supreme Court </a:t>
            </a:r>
            <a:r>
              <a:rPr lang="en-US" dirty="0" smtClean="0"/>
              <a:t>appointment</a:t>
            </a:r>
            <a:r>
              <a:rPr lang="en-US" dirty="0" smtClean="0"/>
              <a:t>, </a:t>
            </a:r>
            <a:r>
              <a:rPr lang="en-US" dirty="0" smtClean="0"/>
              <a:t>Neil </a:t>
            </a:r>
            <a:r>
              <a:rPr lang="en-US" dirty="0" smtClean="0"/>
              <a:t>Gorsuch, was </a:t>
            </a:r>
            <a:r>
              <a:rPr lang="en-US" dirty="0" smtClean="0"/>
              <a:t>a proponent of ditching the “Chevron” deference rule where federal judges are supposed to defer to federal agency interpretations of statutes as opposed to congressional interpretation.</a:t>
            </a:r>
          </a:p>
          <a:p>
            <a:endParaRPr lang="en-US" dirty="0" smtClean="0"/>
          </a:p>
        </p:txBody>
      </p:sp>
      <p:pic>
        <p:nvPicPr>
          <p:cNvPr id="4" name="Picture 3"/>
          <p:cNvPicPr>
            <a:picLocks noChangeAspect="1"/>
          </p:cNvPicPr>
          <p:nvPr/>
        </p:nvPicPr>
        <p:blipFill rotWithShape="1">
          <a:blip r:embed="rId2"/>
          <a:srcRect t="6647" b="14325"/>
          <a:stretch/>
        </p:blipFill>
        <p:spPr>
          <a:xfrm>
            <a:off x="7929349" y="71847"/>
            <a:ext cx="2866669" cy="1696908"/>
          </a:xfrm>
          <a:prstGeom prst="rect">
            <a:avLst/>
          </a:prstGeom>
        </p:spPr>
      </p:pic>
    </p:spTree>
    <p:extLst>
      <p:ext uri="{BB962C8B-B14F-4D97-AF65-F5344CB8AC3E}">
        <p14:creationId xmlns:p14="http://schemas.microsoft.com/office/powerpoint/2010/main" val="210683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987"/>
            <a:ext cx="10515600" cy="852406"/>
          </a:xfrm>
        </p:spPr>
        <p:txBody>
          <a:bodyPr/>
          <a:lstStyle/>
          <a:p>
            <a:pPr algn="ctr"/>
            <a:r>
              <a:rPr lang="en-US" b="1" dirty="0" smtClean="0"/>
              <a:t>Expedience Eclipses Enthusiasm</a:t>
            </a:r>
            <a:endParaRPr lang="en-US" b="1" dirty="0"/>
          </a:p>
        </p:txBody>
      </p:sp>
      <p:sp>
        <p:nvSpPr>
          <p:cNvPr id="3" name="Content Placeholder 2"/>
          <p:cNvSpPr>
            <a:spLocks noGrp="1"/>
          </p:cNvSpPr>
          <p:nvPr>
            <p:ph idx="1"/>
          </p:nvPr>
        </p:nvSpPr>
        <p:spPr>
          <a:xfrm>
            <a:off x="108488" y="976394"/>
            <a:ext cx="11964692" cy="5765370"/>
          </a:xfrm>
        </p:spPr>
        <p:txBody>
          <a:bodyPr>
            <a:normAutofit fontScale="92500" lnSpcReduction="20000"/>
          </a:bodyPr>
          <a:lstStyle/>
          <a:p>
            <a:r>
              <a:rPr lang="en-US" b="1" dirty="0"/>
              <a:t>Expedience eclipses enthusiasm in the bond between the regime and the nation and between the majority party and the president</a:t>
            </a:r>
            <a:r>
              <a:rPr lang="en-US" b="1" dirty="0" smtClean="0"/>
              <a:t>. Eventually, what begins as expedience simply dissolves into irrelevance. </a:t>
            </a:r>
          </a:p>
          <a:p>
            <a:r>
              <a:rPr lang="en-US" dirty="0" smtClean="0"/>
              <a:t>Trump’s voters were not all of one mind. While perhaps half of his supporters were enthusiastic about him, the others only voted for him because he was the GOP nominee, not the Democratic nominee, or because they were casting a protest vote against the establishment. Many were single-issue voters, caring only about the vacancy on the Supreme Court remaining in GOP hands.</a:t>
            </a:r>
          </a:p>
          <a:p>
            <a:r>
              <a:rPr lang="en-US" dirty="0" smtClean="0"/>
              <a:t>Trump was never embraced by some GOP members in government and only tepidly supported by others. During the campaign, GOP officials said they would vote for him but would not endorse him. During the transition, GOP leaders said they would work with him where they could but opposed him on many of his policy positions. </a:t>
            </a:r>
            <a:endParaRPr lang="en-US" dirty="0" smtClean="0"/>
          </a:p>
          <a:p>
            <a:r>
              <a:rPr lang="en-US" dirty="0" smtClean="0"/>
              <a:t>Some </a:t>
            </a:r>
            <a:r>
              <a:rPr lang="en-US" dirty="0" smtClean="0"/>
              <a:t>of his cabinet nominees, even if ultimately approved, were harshly questioned by GOP Senators (e.g. Sec. of State Rex </a:t>
            </a:r>
            <a:r>
              <a:rPr lang="en-US" dirty="0" err="1" smtClean="0"/>
              <a:t>Tillerson</a:t>
            </a:r>
            <a:r>
              <a:rPr lang="en-US" dirty="0" smtClean="0"/>
              <a:t> was vociferously attacked by Marco Rubio; Betsy </a:t>
            </a:r>
            <a:r>
              <a:rPr lang="en-US" dirty="0" err="1" smtClean="0"/>
              <a:t>DeVos</a:t>
            </a:r>
            <a:r>
              <a:rPr lang="en-US" dirty="0" smtClean="0"/>
              <a:t> for Education opposed by GOP Senators Susan Collins and Lisa Murkowski and confirmed 51-50) or some failed because they withdrew over concerns from numerous GOP Senators (Vincent Viola for Army Secretary, Andrew </a:t>
            </a:r>
            <a:r>
              <a:rPr lang="en-US" dirty="0" err="1" smtClean="0"/>
              <a:t>Puzder</a:t>
            </a:r>
            <a:r>
              <a:rPr lang="en-US" dirty="0" smtClean="0"/>
              <a:t> for Labor Secretary, Philip </a:t>
            </a:r>
            <a:r>
              <a:rPr lang="en-US" dirty="0" err="1" smtClean="0"/>
              <a:t>Bilden</a:t>
            </a:r>
            <a:r>
              <a:rPr lang="en-US" dirty="0" smtClean="0"/>
              <a:t> for Navy Secretary, Todd Ricketts for Deputy Commerce Secretary).</a:t>
            </a:r>
          </a:p>
          <a:p>
            <a:endParaRPr lang="en-US" dirty="0"/>
          </a:p>
          <a:p>
            <a:endParaRPr lang="en-US" dirty="0"/>
          </a:p>
        </p:txBody>
      </p:sp>
    </p:spTree>
    <p:extLst>
      <p:ext uri="{BB962C8B-B14F-4D97-AF65-F5344CB8AC3E}">
        <p14:creationId xmlns:p14="http://schemas.microsoft.com/office/powerpoint/2010/main" val="2053416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551"/>
            <a:ext cx="6954672" cy="1608138"/>
          </a:xfrm>
        </p:spPr>
        <p:txBody>
          <a:bodyPr>
            <a:normAutofit/>
          </a:bodyPr>
          <a:lstStyle/>
          <a:p>
            <a:pPr algn="ctr"/>
            <a:r>
              <a:rPr lang="en-US" sz="6000" b="1" dirty="0" smtClean="0"/>
              <a:t>Catch-22</a:t>
            </a:r>
            <a:endParaRPr lang="en-US" sz="6000" b="1" dirty="0"/>
          </a:p>
        </p:txBody>
      </p:sp>
      <p:sp>
        <p:nvSpPr>
          <p:cNvPr id="3" name="Content Placeholder 2"/>
          <p:cNvSpPr>
            <a:spLocks noGrp="1"/>
          </p:cNvSpPr>
          <p:nvPr>
            <p:ph idx="1"/>
          </p:nvPr>
        </p:nvSpPr>
        <p:spPr>
          <a:xfrm>
            <a:off x="122829" y="1825624"/>
            <a:ext cx="11914495" cy="4902721"/>
          </a:xfrm>
        </p:spPr>
        <p:txBody>
          <a:bodyPr>
            <a:normAutofit fontScale="92500" lnSpcReduction="20000"/>
          </a:bodyPr>
          <a:lstStyle/>
          <a:p>
            <a:r>
              <a:rPr lang="en-US" b="1" dirty="0" smtClean="0"/>
              <a:t>The instinctive political stance of the establishment affiliate—to affirm and continue the work of the past—becomes at these moments a threat to the vitality, if not survival, of the nation, and leadership collapses upon a dismal choice: To affirm established commitments is to stigmatize oneself as a symptom of the nation’s problems and the premier symbol of systematic political failure; to repudiate them is to become isolated from one’s most natural political allies and to be rendered impotent.</a:t>
            </a:r>
          </a:p>
          <a:p>
            <a:r>
              <a:rPr lang="en-US" dirty="0" smtClean="0"/>
              <a:t>Consider the issues of tax policy, deficit spending, and wealth inequality. Should Trump continue the Reagan-era low-tax, high-spend policies that have produced massive budget deficits and the greatest wealth inequality in a century, he will be easily labeled by Democrats as the incarnation of everything that is wrong with the current regime and vulnerable to electoral defeat. Should he instead chart a new course, he will alienate Republicans who will not cooperate and seek to defeat him themselves.</a:t>
            </a:r>
          </a:p>
          <a:p>
            <a:r>
              <a:rPr lang="en-US" dirty="0" smtClean="0"/>
              <a:t>In short, no matter what a disjunctive president does, he will be attacked and destroyed one way or the other.</a:t>
            </a:r>
          </a:p>
        </p:txBody>
      </p:sp>
      <p:pic>
        <p:nvPicPr>
          <p:cNvPr id="4" name="Picture 3"/>
          <p:cNvPicPr>
            <a:picLocks noChangeAspect="1"/>
          </p:cNvPicPr>
          <p:nvPr/>
        </p:nvPicPr>
        <p:blipFill>
          <a:blip r:embed="rId2"/>
          <a:stretch>
            <a:fillRect/>
          </a:stretch>
        </p:blipFill>
        <p:spPr>
          <a:xfrm>
            <a:off x="8229600" y="82550"/>
            <a:ext cx="2589971" cy="1723508"/>
          </a:xfrm>
          <a:prstGeom prst="rect">
            <a:avLst/>
          </a:prstGeom>
        </p:spPr>
      </p:pic>
    </p:spTree>
    <p:extLst>
      <p:ext uri="{BB962C8B-B14F-4D97-AF65-F5344CB8AC3E}">
        <p14:creationId xmlns:p14="http://schemas.microsoft.com/office/powerpoint/2010/main" val="92559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9"/>
            <a:ext cx="10515600" cy="774914"/>
          </a:xfrm>
        </p:spPr>
        <p:txBody>
          <a:bodyPr/>
          <a:lstStyle/>
          <a:p>
            <a:pPr algn="ctr"/>
            <a:r>
              <a:rPr lang="en-US" b="1" dirty="0" smtClean="0"/>
              <a:t>Struggle for Credibility</a:t>
            </a:r>
            <a:endParaRPr lang="en-US" b="1" dirty="0"/>
          </a:p>
        </p:txBody>
      </p:sp>
      <p:sp>
        <p:nvSpPr>
          <p:cNvPr id="3" name="Content Placeholder 2"/>
          <p:cNvSpPr>
            <a:spLocks noGrp="1"/>
          </p:cNvSpPr>
          <p:nvPr>
            <p:ph idx="1"/>
          </p:nvPr>
        </p:nvSpPr>
        <p:spPr>
          <a:xfrm>
            <a:off x="108488" y="1050877"/>
            <a:ext cx="11964692" cy="5690885"/>
          </a:xfrm>
        </p:spPr>
        <p:txBody>
          <a:bodyPr>
            <a:normAutofit fontScale="70000" lnSpcReduction="20000"/>
          </a:bodyPr>
          <a:lstStyle/>
          <a:p>
            <a:r>
              <a:rPr lang="en-US" b="1" dirty="0" smtClean="0"/>
              <a:t>Because disjunctive presidents are only tenuously attached to a governmental establishment that itself appears barren of any interest in addressing the most pressing problems of the day, the disjunctive president’s leadership turns on the basic question of credibility.</a:t>
            </a:r>
          </a:p>
          <a:p>
            <a:r>
              <a:rPr lang="en-US" b="1" dirty="0"/>
              <a:t>Despite concerted efforts to establish credibility, disjunctive presidents cannot reconcile their own awkward position in the old order with the awkward position of the old order in the nation at large.</a:t>
            </a:r>
          </a:p>
          <a:p>
            <a:r>
              <a:rPr lang="en-US" dirty="0" smtClean="0"/>
              <a:t>Trump’s credibility was regularly questioned during the campaign with as many as 80% of his statements judged false or misleading—far higher than any other candidate in modern history (generally candidates are around 30% at most). Once in office, Trump and his surrogates continued to regularly propagate falsehoods over both seemingly unimportant issues such as the size of his inauguration crowd to major ones including allegations of millions of fraudulent votes in the election and President Obama wiretapping Trump Tower. Only 50 days into his presidency, Trump made at </a:t>
            </a:r>
            <a:r>
              <a:rPr lang="en-US" dirty="0"/>
              <a:t>least 194 false or misleading claims — an average of about four daily.</a:t>
            </a:r>
            <a:endParaRPr lang="en-US" dirty="0" smtClean="0"/>
          </a:p>
          <a:p>
            <a:r>
              <a:rPr lang="en-US" dirty="0" smtClean="0"/>
              <a:t>Trump regularly changed his positions on issues throughout the campaign, during the transition, and in office. During the campaign, he said that women should be punished for abortions before quickly changing his stance. During the transition he said that press briefings might be removed from the West Wing press room to the Old Executive Office Building across the street, but quickly dropped the idea. After saying he would appeal and fight unfavorable judicial rulings on his Muslim ban, he shifted gears and said he would instead simply issue a new one. After issuing the new ban, he said that his aides made him do it and that he would have rather appealed the initial ban to the Supreme Court.</a:t>
            </a:r>
          </a:p>
          <a:p>
            <a:r>
              <a:rPr lang="en-US" dirty="0" smtClean="0"/>
              <a:t>Rep</a:t>
            </a:r>
            <a:r>
              <a:rPr lang="en-US" dirty="0"/>
              <a:t>. Devin </a:t>
            </a:r>
            <a:r>
              <a:rPr lang="en-US" dirty="0" err="1"/>
              <a:t>Nunes</a:t>
            </a:r>
            <a:r>
              <a:rPr lang="en-US" dirty="0"/>
              <a:t> (R-Calif.) went so far as to chide reporters for asking questions about the wiretap claim, saying, “I think a lot of the things he says, I think you guys sometimes take literally.” How can democracy function when people </a:t>
            </a:r>
            <a:r>
              <a:rPr lang="en-US" dirty="0" smtClean="0"/>
              <a:t>cannot </a:t>
            </a:r>
            <a:r>
              <a:rPr lang="en-US" dirty="0"/>
              <a:t>take the president literally?</a:t>
            </a:r>
            <a:endParaRPr lang="en-US" dirty="0" smtClean="0"/>
          </a:p>
          <a:p>
            <a:r>
              <a:rPr lang="en-US" dirty="0" smtClean="0"/>
              <a:t>Trump’s flexibility (or inconsistency) is a microcosm of the old order’s struggle to remain consistent with first principles.</a:t>
            </a:r>
            <a:endParaRPr lang="en-US" dirty="0"/>
          </a:p>
        </p:txBody>
      </p:sp>
    </p:spTree>
    <p:extLst>
      <p:ext uri="{BB962C8B-B14F-4D97-AF65-F5344CB8AC3E}">
        <p14:creationId xmlns:p14="http://schemas.microsoft.com/office/powerpoint/2010/main" val="138678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164"/>
            <a:ext cx="10515600" cy="914400"/>
          </a:xfrm>
        </p:spPr>
        <p:txBody>
          <a:bodyPr/>
          <a:lstStyle/>
          <a:p>
            <a:pPr algn="ctr"/>
            <a:r>
              <a:rPr lang="en-US" dirty="0" smtClean="0"/>
              <a:t>American Political Regimes: Reconstruction </a:t>
            </a:r>
            <a:endParaRPr lang="en-US" dirty="0"/>
          </a:p>
        </p:txBody>
      </p:sp>
      <p:sp>
        <p:nvSpPr>
          <p:cNvPr id="3" name="Content Placeholder 2"/>
          <p:cNvSpPr>
            <a:spLocks noGrp="1"/>
          </p:cNvSpPr>
          <p:nvPr>
            <p:ph idx="1"/>
          </p:nvPr>
        </p:nvSpPr>
        <p:spPr>
          <a:xfrm>
            <a:off x="5000624" y="1071564"/>
            <a:ext cx="6986587" cy="5643562"/>
          </a:xfrm>
        </p:spPr>
        <p:txBody>
          <a:bodyPr>
            <a:normAutofit/>
          </a:bodyPr>
          <a:lstStyle/>
          <a:p>
            <a:r>
              <a:rPr lang="en-US" dirty="0" smtClean="0"/>
              <a:t>A regime begins with a reconstruction. A president, and other office holders, are elected with expansive warrants to repudiate the politics of those who came before. </a:t>
            </a:r>
          </a:p>
          <a:p>
            <a:r>
              <a:rPr lang="en-US" dirty="0" smtClean="0"/>
              <a:t>These presidents transform the ideological commitments of the nation and fashion a coalition of various interests in order to gain and wield power.</a:t>
            </a:r>
          </a:p>
          <a:p>
            <a:r>
              <a:rPr lang="en-US" dirty="0" smtClean="0"/>
              <a:t>These presidents are generally thought of as the most successful presidents in American history: Jefferson, Jackson, Lincoln, FDR, and Reagan.</a:t>
            </a:r>
          </a:p>
        </p:txBody>
      </p:sp>
      <p:pic>
        <p:nvPicPr>
          <p:cNvPr id="5" name="Picture 4"/>
          <p:cNvPicPr>
            <a:picLocks noChangeAspect="1"/>
          </p:cNvPicPr>
          <p:nvPr/>
        </p:nvPicPr>
        <p:blipFill>
          <a:blip r:embed="rId2"/>
          <a:stretch>
            <a:fillRect/>
          </a:stretch>
        </p:blipFill>
        <p:spPr>
          <a:xfrm>
            <a:off x="154959" y="857252"/>
            <a:ext cx="1673841" cy="2185986"/>
          </a:xfrm>
          <a:prstGeom prst="rect">
            <a:avLst/>
          </a:prstGeom>
        </p:spPr>
      </p:pic>
      <p:pic>
        <p:nvPicPr>
          <p:cNvPr id="6" name="Picture 5"/>
          <p:cNvPicPr>
            <a:picLocks noChangeAspect="1"/>
          </p:cNvPicPr>
          <p:nvPr/>
        </p:nvPicPr>
        <p:blipFill>
          <a:blip r:embed="rId3"/>
          <a:stretch>
            <a:fillRect/>
          </a:stretch>
        </p:blipFill>
        <p:spPr>
          <a:xfrm>
            <a:off x="2931139" y="976535"/>
            <a:ext cx="1914525" cy="2390775"/>
          </a:xfrm>
          <a:prstGeom prst="rect">
            <a:avLst/>
          </a:prstGeom>
        </p:spPr>
      </p:pic>
      <p:pic>
        <p:nvPicPr>
          <p:cNvPr id="7" name="Picture 6"/>
          <p:cNvPicPr>
            <a:picLocks noChangeAspect="1"/>
          </p:cNvPicPr>
          <p:nvPr/>
        </p:nvPicPr>
        <p:blipFill rotWithShape="1">
          <a:blip r:embed="rId4"/>
          <a:srcRect r="27754"/>
          <a:stretch/>
        </p:blipFill>
        <p:spPr>
          <a:xfrm>
            <a:off x="204788" y="4510089"/>
            <a:ext cx="1624012" cy="2247900"/>
          </a:xfrm>
          <a:prstGeom prst="rect">
            <a:avLst/>
          </a:prstGeom>
        </p:spPr>
      </p:pic>
      <p:pic>
        <p:nvPicPr>
          <p:cNvPr id="8" name="Picture 7"/>
          <p:cNvPicPr>
            <a:picLocks noChangeAspect="1"/>
          </p:cNvPicPr>
          <p:nvPr/>
        </p:nvPicPr>
        <p:blipFill rotWithShape="1">
          <a:blip r:embed="rId5"/>
          <a:srcRect l="27003" r="24919"/>
          <a:stretch/>
        </p:blipFill>
        <p:spPr>
          <a:xfrm>
            <a:off x="2868127" y="4456073"/>
            <a:ext cx="1925329" cy="2259053"/>
          </a:xfrm>
          <a:prstGeom prst="rect">
            <a:avLst/>
          </a:prstGeom>
        </p:spPr>
      </p:pic>
      <p:pic>
        <p:nvPicPr>
          <p:cNvPr id="9" name="Picture 8"/>
          <p:cNvPicPr>
            <a:picLocks noChangeAspect="1"/>
          </p:cNvPicPr>
          <p:nvPr/>
        </p:nvPicPr>
        <p:blipFill rotWithShape="1">
          <a:blip r:embed="rId6"/>
          <a:srcRect l="13506" t="4496" r="2645"/>
          <a:stretch/>
        </p:blipFill>
        <p:spPr>
          <a:xfrm>
            <a:off x="1257298" y="2278548"/>
            <a:ext cx="2157413" cy="2367582"/>
          </a:xfrm>
          <a:prstGeom prst="rect">
            <a:avLst/>
          </a:prstGeom>
        </p:spPr>
      </p:pic>
    </p:spTree>
    <p:extLst>
      <p:ext uri="{BB962C8B-B14F-4D97-AF65-F5344CB8AC3E}">
        <p14:creationId xmlns:p14="http://schemas.microsoft.com/office/powerpoint/2010/main" val="4194766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0106" y="95535"/>
            <a:ext cx="4693693" cy="1419366"/>
          </a:xfrm>
        </p:spPr>
        <p:txBody>
          <a:bodyPr>
            <a:normAutofit/>
          </a:bodyPr>
          <a:lstStyle/>
          <a:p>
            <a:pPr algn="ctr"/>
            <a:r>
              <a:rPr lang="en-US" dirty="0" smtClean="0"/>
              <a:t>Struggle for Credibility</a:t>
            </a:r>
            <a:endParaRPr lang="en-US" dirty="0"/>
          </a:p>
        </p:txBody>
      </p:sp>
      <p:sp>
        <p:nvSpPr>
          <p:cNvPr id="3" name="Content Placeholder 2"/>
          <p:cNvSpPr>
            <a:spLocks noGrp="1"/>
          </p:cNvSpPr>
          <p:nvPr>
            <p:ph idx="1"/>
          </p:nvPr>
        </p:nvSpPr>
        <p:spPr>
          <a:xfrm>
            <a:off x="136477" y="2552131"/>
            <a:ext cx="11914495" cy="4203510"/>
          </a:xfrm>
        </p:spPr>
        <p:txBody>
          <a:bodyPr>
            <a:normAutofit fontScale="77500" lnSpcReduction="20000"/>
          </a:bodyPr>
          <a:lstStyle/>
          <a:p>
            <a:r>
              <a:rPr lang="en-US" b="1" dirty="0" smtClean="0"/>
              <a:t>If a disjunctive president attempts to be bold, exercise leadership, and establish credibility (rather than defer to congress) the president will quickly find that he has </a:t>
            </a:r>
            <a:r>
              <a:rPr lang="en-US" b="1" i="1" dirty="0" smtClean="0"/>
              <a:t>no political foundation </a:t>
            </a:r>
            <a:r>
              <a:rPr lang="en-US" b="1" dirty="0" smtClean="0"/>
              <a:t>for such a stance. Why? Because no interest of any significance depends on the president’s success. </a:t>
            </a:r>
          </a:p>
          <a:p>
            <a:r>
              <a:rPr lang="en-US" b="1" dirty="0" smtClean="0"/>
              <a:t>Narrow election victories are indicative of the fragility of the regime.</a:t>
            </a:r>
          </a:p>
          <a:p>
            <a:r>
              <a:rPr lang="en-US" dirty="0" smtClean="0"/>
              <a:t>Trump lost the popular vote by 3 </a:t>
            </a:r>
            <a:r>
              <a:rPr lang="en-US" dirty="0"/>
              <a:t>million </a:t>
            </a:r>
            <a:r>
              <a:rPr lang="en-US" dirty="0" smtClean="0"/>
              <a:t>including </a:t>
            </a:r>
            <a:r>
              <a:rPr lang="en-US" dirty="0"/>
              <a:t>some GOP voters who were “Never Trump” voters.</a:t>
            </a:r>
          </a:p>
          <a:p>
            <a:r>
              <a:rPr lang="en-US" dirty="0" smtClean="0"/>
              <a:t>Trump only won the electoral college vote thanks to 80,000 voters in Wisconsin, Michigan, and Ohio who gave him narrow victories in those states and therefore the presidency.</a:t>
            </a:r>
          </a:p>
          <a:p>
            <a:r>
              <a:rPr lang="en-US" b="1" dirty="0" smtClean="0"/>
              <a:t>Disjunctive presidents exhaust their party’s national strength and legitimacy simply by letting them elect him (or at least not oppose him). These leaders have no stake in following the president and no intention of suspending their normal suspicions in order to enhance the president’s position.</a:t>
            </a:r>
          </a:p>
          <a:p>
            <a:r>
              <a:rPr lang="en-US" b="1" dirty="0" smtClean="0"/>
              <a:t>Regime stalwarts in congress are secure at the same time their president is not.</a:t>
            </a:r>
          </a:p>
          <a:p>
            <a:r>
              <a:rPr lang="en-US" dirty="0" smtClean="0"/>
              <a:t>GOP Senate stalwarts John McCain and Lindsey Graham regularly spoke out against the president’s statements and policy positions. Speaker Paul Ryan and other GOP congressional leaders were only somewhat supportive of Trump, depending on the statements and positions he espoused.</a:t>
            </a:r>
            <a:endParaRPr lang="en-US" dirty="0"/>
          </a:p>
        </p:txBody>
      </p:sp>
      <p:pic>
        <p:nvPicPr>
          <p:cNvPr id="4" name="Picture 3"/>
          <p:cNvPicPr>
            <a:picLocks noChangeAspect="1"/>
          </p:cNvPicPr>
          <p:nvPr/>
        </p:nvPicPr>
        <p:blipFill>
          <a:blip r:embed="rId2"/>
          <a:stretch>
            <a:fillRect/>
          </a:stretch>
        </p:blipFill>
        <p:spPr>
          <a:xfrm>
            <a:off x="464023" y="95536"/>
            <a:ext cx="5991368" cy="2327646"/>
          </a:xfrm>
          <a:prstGeom prst="rect">
            <a:avLst/>
          </a:prstGeom>
        </p:spPr>
      </p:pic>
    </p:spTree>
    <p:extLst>
      <p:ext uri="{BB962C8B-B14F-4D97-AF65-F5344CB8AC3E}">
        <p14:creationId xmlns:p14="http://schemas.microsoft.com/office/powerpoint/2010/main" val="2530471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25" y="180597"/>
            <a:ext cx="7732594" cy="1511725"/>
          </a:xfrm>
        </p:spPr>
        <p:txBody>
          <a:bodyPr>
            <a:normAutofit/>
          </a:bodyPr>
          <a:lstStyle/>
          <a:p>
            <a:pPr algn="ctr"/>
            <a:r>
              <a:rPr lang="en-US" sz="4800" b="1" dirty="0" smtClean="0"/>
              <a:t>Difficulty in Mobilizing Political Support</a:t>
            </a:r>
            <a:endParaRPr lang="en-US" sz="4800" b="1" dirty="0"/>
          </a:p>
        </p:txBody>
      </p:sp>
      <p:sp>
        <p:nvSpPr>
          <p:cNvPr id="3" name="Content Placeholder 2"/>
          <p:cNvSpPr>
            <a:spLocks noGrp="1"/>
          </p:cNvSpPr>
          <p:nvPr>
            <p:ph idx="1"/>
          </p:nvPr>
        </p:nvSpPr>
        <p:spPr>
          <a:xfrm>
            <a:off x="122829" y="1825624"/>
            <a:ext cx="11928143" cy="4916369"/>
          </a:xfrm>
        </p:spPr>
        <p:txBody>
          <a:bodyPr>
            <a:normAutofit fontScale="92500"/>
          </a:bodyPr>
          <a:lstStyle/>
          <a:p>
            <a:r>
              <a:rPr lang="en-US" b="1" dirty="0" smtClean="0"/>
              <a:t>A disjunctive president’s stance is as vulnerable to opponents as being more of the same as it is vulnerable to affiliates for being different.</a:t>
            </a:r>
          </a:p>
          <a:p>
            <a:r>
              <a:rPr lang="en-US" b="1" dirty="0" smtClean="0"/>
              <a:t>Disaffection </a:t>
            </a:r>
            <a:r>
              <a:rPr lang="en-US" b="1" dirty="0"/>
              <a:t>within the coalition makes the mobilization of political support more difficult for disjunctive presidents</a:t>
            </a:r>
            <a:r>
              <a:rPr lang="en-US" b="1" dirty="0" smtClean="0"/>
              <a:t>.</a:t>
            </a:r>
          </a:p>
          <a:p>
            <a:r>
              <a:rPr lang="en-US" dirty="0" smtClean="0"/>
              <a:t>He entered office with a 40% approval rating—lowest of any president in modern history, and a 55% disapproval rating—highest of any incoming president in history.</a:t>
            </a:r>
          </a:p>
          <a:p>
            <a:r>
              <a:rPr lang="en-US" dirty="0" smtClean="0"/>
              <a:t>GOP elites criticized his policies. Sen</a:t>
            </a:r>
            <a:r>
              <a:rPr lang="en-US" dirty="0"/>
              <a:t>. Lindsey Graham (R-SC) said of the immigration ban: “If politics is music, the president was off-key.” Sen. John McCain (R-AZ) said: “In my view, it was an unnecessary and frankly harmful open dispute.” </a:t>
            </a:r>
            <a:r>
              <a:rPr lang="en-US" dirty="0" smtClean="0"/>
              <a:t>More than half of Americans opposed the ban</a:t>
            </a:r>
            <a:r>
              <a:rPr lang="en-US" dirty="0" smtClean="0"/>
              <a:t>.</a:t>
            </a:r>
          </a:p>
          <a:p>
            <a:r>
              <a:rPr lang="en-US" dirty="0" smtClean="0"/>
              <a:t>Trump’s support for a plan to repeal and replace Obamacare was opposed by a majority of Americans and scuttled by GOP House members of the Freedom Caucus.</a:t>
            </a:r>
            <a:endParaRPr lang="en-US" dirty="0"/>
          </a:p>
          <a:p>
            <a:endParaRPr lang="en-US" dirty="0"/>
          </a:p>
        </p:txBody>
      </p:sp>
      <p:pic>
        <p:nvPicPr>
          <p:cNvPr id="4" name="Picture 3"/>
          <p:cNvPicPr>
            <a:picLocks noChangeAspect="1"/>
          </p:cNvPicPr>
          <p:nvPr/>
        </p:nvPicPr>
        <p:blipFill>
          <a:blip r:embed="rId2"/>
          <a:stretch>
            <a:fillRect/>
          </a:stretch>
        </p:blipFill>
        <p:spPr>
          <a:xfrm>
            <a:off x="8598090" y="180597"/>
            <a:ext cx="3048000" cy="1495425"/>
          </a:xfrm>
          <a:prstGeom prst="rect">
            <a:avLst/>
          </a:prstGeom>
        </p:spPr>
      </p:pic>
    </p:spTree>
    <p:extLst>
      <p:ext uri="{BB962C8B-B14F-4D97-AF65-F5344CB8AC3E}">
        <p14:creationId xmlns:p14="http://schemas.microsoft.com/office/powerpoint/2010/main" val="1498074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7678003" cy="996285"/>
          </a:xfrm>
        </p:spPr>
        <p:txBody>
          <a:bodyPr/>
          <a:lstStyle/>
          <a:p>
            <a:pPr algn="ctr"/>
            <a:r>
              <a:rPr lang="en-US" b="1" dirty="0" smtClean="0"/>
              <a:t>Sectarian Interests Drive Politics</a:t>
            </a:r>
            <a:endParaRPr lang="en-US" b="1" dirty="0"/>
          </a:p>
        </p:txBody>
      </p:sp>
      <p:sp>
        <p:nvSpPr>
          <p:cNvPr id="3" name="Content Placeholder 2"/>
          <p:cNvSpPr>
            <a:spLocks noGrp="1"/>
          </p:cNvSpPr>
          <p:nvPr>
            <p:ph idx="1"/>
          </p:nvPr>
        </p:nvSpPr>
        <p:spPr>
          <a:xfrm>
            <a:off x="123986" y="968991"/>
            <a:ext cx="11949194" cy="5757273"/>
          </a:xfrm>
        </p:spPr>
        <p:txBody>
          <a:bodyPr>
            <a:normAutofit fontScale="85000" lnSpcReduction="20000"/>
          </a:bodyPr>
          <a:lstStyle/>
          <a:p>
            <a:r>
              <a:rPr lang="en-US" b="1" dirty="0" smtClean="0"/>
              <a:t>Party operators don’t realize that they are toying with moral issues of explosive significance for the nation as a whole.</a:t>
            </a:r>
          </a:p>
          <a:p>
            <a:r>
              <a:rPr lang="en-US" b="1" dirty="0" smtClean="0"/>
              <a:t>The </a:t>
            </a:r>
            <a:r>
              <a:rPr lang="en-US" b="1" dirty="0"/>
              <a:t>regime becomes increasingly dependent on sectarian interests with </a:t>
            </a:r>
            <a:r>
              <a:rPr lang="en-US" b="1" dirty="0" smtClean="0"/>
              <a:t>myopic </a:t>
            </a:r>
            <a:r>
              <a:rPr lang="en-US" b="1" dirty="0"/>
              <a:t>demands and momentary loyalty</a:t>
            </a:r>
            <a:r>
              <a:rPr lang="en-US" b="1" dirty="0" smtClean="0"/>
              <a:t>.</a:t>
            </a:r>
          </a:p>
          <a:p>
            <a:r>
              <a:rPr lang="en-US" b="1" dirty="0" smtClean="0"/>
              <a:t>A rule of myopic sects defies the very notion of governmental authority. Gripped by myopic sects, the party is bankrupt as a governing instrument.</a:t>
            </a:r>
          </a:p>
          <a:p>
            <a:r>
              <a:rPr lang="en-US" dirty="0" smtClean="0"/>
              <a:t>Sectarian interests such as working-class whites, Christian Evangelicals, and gun-rights advocates each pressed Trump to meet their demands. Instead of governing from the center, Trump catered to their concerns, making it virtually impossible to expand his base and improve on his roughly 40% approval numbers.</a:t>
            </a:r>
          </a:p>
          <a:p>
            <a:r>
              <a:rPr lang="en-US" dirty="0" smtClean="0"/>
              <a:t>Myopic </a:t>
            </a:r>
            <a:r>
              <a:rPr lang="en-US" dirty="0"/>
              <a:t>d</a:t>
            </a:r>
            <a:r>
              <a:rPr lang="en-US" dirty="0" smtClean="0"/>
              <a:t>emands – Many of Trump’s actions were opposed by the majority of Americans and strong arguments were made that they were shortsighted, imprudent, even intolerant: </a:t>
            </a:r>
          </a:p>
          <a:p>
            <a:pPr lvl="1"/>
            <a:r>
              <a:rPr lang="en-US" dirty="0" smtClean="0"/>
              <a:t>a proposed return to torture and re-opening CIA “black sites” was </a:t>
            </a:r>
            <a:r>
              <a:rPr lang="en-US" dirty="0"/>
              <a:t>scuttled </a:t>
            </a:r>
            <a:r>
              <a:rPr lang="en-US" dirty="0" smtClean="0"/>
              <a:t>due to opposition </a:t>
            </a:r>
            <a:r>
              <a:rPr lang="en-US" dirty="0"/>
              <a:t>from senior lawmakers, including Sen. John McCain (</a:t>
            </a:r>
            <a:r>
              <a:rPr lang="en-US" dirty="0" smtClean="0"/>
              <a:t>R-AZ) </a:t>
            </a:r>
            <a:r>
              <a:rPr lang="en-US" dirty="0"/>
              <a:t>and officials in the administration including </a:t>
            </a:r>
            <a:r>
              <a:rPr lang="en-US" dirty="0" smtClean="0"/>
              <a:t>CIA Director Mike </a:t>
            </a:r>
            <a:r>
              <a:rPr lang="en-US" dirty="0" err="1" smtClean="0"/>
              <a:t>Pompeo</a:t>
            </a:r>
            <a:r>
              <a:rPr lang="en-US" dirty="0" smtClean="0"/>
              <a:t> </a:t>
            </a:r>
            <a:r>
              <a:rPr lang="en-US" dirty="0"/>
              <a:t>and Secretary of Defense Jim </a:t>
            </a:r>
            <a:r>
              <a:rPr lang="en-US" dirty="0" err="1" smtClean="0"/>
              <a:t>Mattis</a:t>
            </a:r>
            <a:r>
              <a:rPr lang="en-US" dirty="0" smtClean="0"/>
              <a:t>.</a:t>
            </a:r>
          </a:p>
          <a:p>
            <a:pPr lvl="1"/>
            <a:r>
              <a:rPr lang="en-US" dirty="0" smtClean="0"/>
              <a:t>the immigration ban from 7 majority-</a:t>
            </a:r>
            <a:r>
              <a:rPr lang="en-US" dirty="0"/>
              <a:t>M</a:t>
            </a:r>
            <a:r>
              <a:rPr lang="en-US" dirty="0" smtClean="0"/>
              <a:t>uslim countries was opposed in its breadth by a number of Trump cabinet officials who were not consulted and Homeland Security Secretary John Kelley who sought to issue waivers for green-card holders while Trump’s key strategist Steve Bannon wanted a total ban.</a:t>
            </a:r>
          </a:p>
          <a:p>
            <a:r>
              <a:rPr lang="en-US" dirty="0" smtClean="0"/>
              <a:t>Momentary loyalty – Many Trump voters had voted previously for Obama, disliked Trump personally, and had been Democrats previously.</a:t>
            </a:r>
            <a:endParaRPr lang="en-US" dirty="0"/>
          </a:p>
        </p:txBody>
      </p:sp>
    </p:spTree>
    <p:extLst>
      <p:ext uri="{BB962C8B-B14F-4D97-AF65-F5344CB8AC3E}">
        <p14:creationId xmlns:p14="http://schemas.microsoft.com/office/powerpoint/2010/main" val="3512602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7077501" cy="1135669"/>
          </a:xfrm>
        </p:spPr>
        <p:txBody>
          <a:bodyPr>
            <a:normAutofit/>
          </a:bodyPr>
          <a:lstStyle/>
          <a:p>
            <a:pPr algn="ctr"/>
            <a:r>
              <a:rPr lang="en-US" sz="4800" b="1" dirty="0" smtClean="0"/>
              <a:t>Legislative Opposition</a:t>
            </a:r>
            <a:endParaRPr lang="en-US" sz="4800" b="1" dirty="0"/>
          </a:p>
        </p:txBody>
      </p:sp>
      <p:sp>
        <p:nvSpPr>
          <p:cNvPr id="3" name="Content Placeholder 2"/>
          <p:cNvSpPr>
            <a:spLocks noGrp="1"/>
          </p:cNvSpPr>
          <p:nvPr>
            <p:ph idx="1"/>
          </p:nvPr>
        </p:nvSpPr>
        <p:spPr>
          <a:xfrm>
            <a:off x="95534" y="1323832"/>
            <a:ext cx="11996382" cy="5431809"/>
          </a:xfrm>
        </p:spPr>
        <p:txBody>
          <a:bodyPr>
            <a:normAutofit fontScale="55000" lnSpcReduction="20000"/>
          </a:bodyPr>
          <a:lstStyle/>
          <a:p>
            <a:r>
              <a:rPr lang="en-US" sz="3300" b="1" dirty="0" smtClean="0"/>
              <a:t>Factions who feel mistreated in patronage or policy will exact revenge by withholding support for the president and instead support opposition candidates and legislation.</a:t>
            </a:r>
          </a:p>
          <a:p>
            <a:r>
              <a:rPr lang="en-US" sz="3300" b="1" dirty="0"/>
              <a:t>Remarkably “insignificant” legislative disagreements and “scandal” can quickly derail a disjunctive president and highlight his inability as an outsider to make the government work and address the nation’s manifest problems</a:t>
            </a:r>
            <a:r>
              <a:rPr lang="en-US" sz="3300" b="1" dirty="0" smtClean="0"/>
              <a:t>.</a:t>
            </a:r>
          </a:p>
          <a:p>
            <a:r>
              <a:rPr lang="en-US" dirty="0" smtClean="0"/>
              <a:t>The immediate scandal of the Trump presidency was Russian government intervention in the 2016 presidential election to harm Democrat Hillary Clinton’s candidacy. </a:t>
            </a:r>
            <a:r>
              <a:rPr lang="en-US" dirty="0" err="1" smtClean="0"/>
              <a:t>Tump’s</a:t>
            </a:r>
            <a:r>
              <a:rPr lang="en-US" dirty="0" smtClean="0"/>
              <a:t> </a:t>
            </a:r>
            <a:r>
              <a:rPr lang="en-US" dirty="0"/>
              <a:t>posture during the campaign of embracing policies that were in Russia’s interests and his positive comments about Russian President Vladimir Putin put him at odds with Republican orthodoxy and raised questions about his motivations and possible business links with Russia. He </a:t>
            </a:r>
            <a:r>
              <a:rPr lang="en-US" dirty="0" smtClean="0"/>
              <a:t>denied </a:t>
            </a:r>
            <a:r>
              <a:rPr lang="en-US" dirty="0"/>
              <a:t>having any.</a:t>
            </a:r>
          </a:p>
          <a:p>
            <a:r>
              <a:rPr lang="en-US" dirty="0" smtClean="0"/>
              <a:t>Questions over whether Trump or his campaign officials had acted in concert with Russian officials grew louder as National Security Advisor Michael Flynn resigned amid revelations that he spoke to Russian officials during the transition about potentially lifting sanctions the Obama administration had just put in place to punish Russia for its interference. Members of both parties in congress promised bipartisan investigations into the affair. Two months into the Trump presidency, the House Intelligence Committee questioned FBI Director James </a:t>
            </a:r>
            <a:r>
              <a:rPr lang="en-US" dirty="0" err="1" smtClean="0"/>
              <a:t>Comey</a:t>
            </a:r>
            <a:r>
              <a:rPr lang="en-US" dirty="0" smtClean="0"/>
              <a:t> about the matter. </a:t>
            </a:r>
            <a:r>
              <a:rPr lang="en-US" dirty="0" err="1" smtClean="0"/>
              <a:t>Comey</a:t>
            </a:r>
            <a:r>
              <a:rPr lang="en-US" dirty="0" smtClean="0"/>
              <a:t> took the unusual step of commenting on it, explaining that there was an ongoing investigation that began in July 2016.</a:t>
            </a:r>
            <a:endParaRPr lang="en-US" dirty="0"/>
          </a:p>
          <a:p>
            <a:r>
              <a:rPr lang="en-US" sz="3300" b="1" dirty="0" smtClean="0"/>
              <a:t>When party leaders pass a bill that goes against a promise made by the disjunctive president, he has to choose—party or nation—either choice results in a loss of credibility with the other.</a:t>
            </a:r>
          </a:p>
          <a:p>
            <a:r>
              <a:rPr lang="en-US" dirty="0" smtClean="0"/>
              <a:t>Trump supported the GOP House-initiated bill to repeal and replace Obamacare even though many of its provisions went against promises made by Trump—namely that every American would be covered and that their health care would be cheaper and better than it was under Obamacare. The House bill never made it to a vote as both GOP House moderates and conservative Freedom Caucus members opposed it—despite last-minute negotiations including threats by Trump.</a:t>
            </a:r>
          </a:p>
          <a:p>
            <a:r>
              <a:rPr lang="en-US" dirty="0" smtClean="0"/>
              <a:t>Trump’s first budget set spending priorities immediately opposed by GOP lawmakers—namely huge cuts to all federal agencies and programs except for Defense, Homeland Security, and Veteran’s Affairs. Trump’s budget was declared “dead on arrival” in congress.</a:t>
            </a:r>
          </a:p>
          <a:p>
            <a:r>
              <a:rPr lang="en-US" sz="3300" b="1" dirty="0" smtClean="0"/>
              <a:t>Administration victories offer precious little upon which to vindicate the promise of rehabilitation of the old order</a:t>
            </a:r>
            <a:r>
              <a:rPr lang="en-US" sz="3300" b="1" dirty="0" smtClean="0"/>
              <a:t>.</a:t>
            </a:r>
          </a:p>
          <a:p>
            <a:r>
              <a:rPr lang="en-US" dirty="0" smtClean="0"/>
              <a:t>After 100 days all Trump could point to was a Supreme Court appointment (which was largely due to conservative legal groups and Mitch McConnell) and a series of executive orders attempting to undo what he could from the Obama presidency. No major legislation was enacted even though Trump promised major changes either on “day one” or in the first hundred days.</a:t>
            </a:r>
            <a:endParaRPr lang="en-US" dirty="0" smtClean="0"/>
          </a:p>
        </p:txBody>
      </p:sp>
      <p:pic>
        <p:nvPicPr>
          <p:cNvPr id="4" name="Picture 3"/>
          <p:cNvPicPr>
            <a:picLocks noChangeAspect="1"/>
          </p:cNvPicPr>
          <p:nvPr/>
        </p:nvPicPr>
        <p:blipFill>
          <a:blip r:embed="rId2"/>
          <a:stretch>
            <a:fillRect/>
          </a:stretch>
        </p:blipFill>
        <p:spPr>
          <a:xfrm>
            <a:off x="8045213" y="129227"/>
            <a:ext cx="2108721" cy="1101977"/>
          </a:xfrm>
          <a:prstGeom prst="rect">
            <a:avLst/>
          </a:prstGeom>
        </p:spPr>
      </p:pic>
    </p:spTree>
    <p:extLst>
      <p:ext uri="{BB962C8B-B14F-4D97-AF65-F5344CB8AC3E}">
        <p14:creationId xmlns:p14="http://schemas.microsoft.com/office/powerpoint/2010/main" val="41162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83"/>
            <a:ext cx="5439770" cy="1473957"/>
          </a:xfrm>
        </p:spPr>
        <p:txBody>
          <a:bodyPr>
            <a:normAutofit/>
          </a:bodyPr>
          <a:lstStyle/>
          <a:p>
            <a:pPr algn="ctr"/>
            <a:r>
              <a:rPr lang="en-US" sz="5400" b="1" dirty="0" smtClean="0"/>
              <a:t>Deepening Crises</a:t>
            </a:r>
            <a:endParaRPr lang="en-US" sz="5400" b="1" dirty="0"/>
          </a:p>
        </p:txBody>
      </p:sp>
      <p:sp>
        <p:nvSpPr>
          <p:cNvPr id="3" name="Content Placeholder 2"/>
          <p:cNvSpPr>
            <a:spLocks noGrp="1"/>
          </p:cNvSpPr>
          <p:nvPr>
            <p:ph idx="1"/>
          </p:nvPr>
        </p:nvSpPr>
        <p:spPr>
          <a:xfrm>
            <a:off x="95533" y="1978925"/>
            <a:ext cx="11969087" cy="4776716"/>
          </a:xfrm>
        </p:spPr>
        <p:txBody>
          <a:bodyPr>
            <a:normAutofit fontScale="92500" lnSpcReduction="10000"/>
          </a:bodyPr>
          <a:lstStyle/>
          <a:p>
            <a:r>
              <a:rPr lang="en-US" b="1" dirty="0" smtClean="0"/>
              <a:t>A disjunctive president’s resolve to find his own way through deepening crises increasingly comes to be seen as rootless floundering.</a:t>
            </a:r>
          </a:p>
          <a:p>
            <a:r>
              <a:rPr lang="en-US" dirty="0" smtClean="0"/>
              <a:t>Every new revelation surrounding the Trump campaign’s ties to Russian meddling in the election was followed by Trump’s attempts to deflect and distract. He accused President Obama of wiretapping Trump Tower, he criticized government leakers who provided information to the press, and otherwise strenuously denied every allegation.</a:t>
            </a:r>
          </a:p>
          <a:p>
            <a:r>
              <a:rPr lang="en-US" dirty="0" smtClean="0"/>
              <a:t>The </a:t>
            </a:r>
            <a:r>
              <a:rPr lang="en-US" dirty="0"/>
              <a:t>roll-out of the immigration ban received as much coverage for Trump’s failure to properly vet, clarify, and communicate the policy within the administration and with </a:t>
            </a:r>
            <a:r>
              <a:rPr lang="en-US" dirty="0" smtClean="0"/>
              <a:t>GOP congressional </a:t>
            </a:r>
            <a:r>
              <a:rPr lang="en-US" dirty="0"/>
              <a:t>leaders (how it was drafted and to be implemented) as it did for its substance (what it actually said and did</a:t>
            </a:r>
            <a:r>
              <a:rPr lang="en-US" dirty="0" smtClean="0"/>
              <a:t>).</a:t>
            </a:r>
          </a:p>
          <a:p>
            <a:r>
              <a:rPr lang="en-US" dirty="0" smtClean="0"/>
              <a:t>As the government neared a shutdown in his first 100 days, Trump first said that any plan to keep the government open must include funding for his border wall. He then changed course and said it was not necessary and that the wall would be built later.</a:t>
            </a:r>
            <a:endParaRPr lang="en-US" dirty="0"/>
          </a:p>
        </p:txBody>
      </p:sp>
      <p:pic>
        <p:nvPicPr>
          <p:cNvPr id="4" name="Picture 3"/>
          <p:cNvPicPr>
            <a:picLocks noChangeAspect="1"/>
          </p:cNvPicPr>
          <p:nvPr/>
        </p:nvPicPr>
        <p:blipFill>
          <a:blip r:embed="rId2"/>
          <a:stretch>
            <a:fillRect/>
          </a:stretch>
        </p:blipFill>
        <p:spPr>
          <a:xfrm>
            <a:off x="7290218" y="109183"/>
            <a:ext cx="3054856" cy="1716441"/>
          </a:xfrm>
          <a:prstGeom prst="rect">
            <a:avLst/>
          </a:prstGeom>
        </p:spPr>
      </p:pic>
    </p:spTree>
    <p:extLst>
      <p:ext uri="{BB962C8B-B14F-4D97-AF65-F5344CB8AC3E}">
        <p14:creationId xmlns:p14="http://schemas.microsoft.com/office/powerpoint/2010/main" val="1321733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10515600" cy="777921"/>
          </a:xfrm>
        </p:spPr>
        <p:txBody>
          <a:bodyPr>
            <a:normAutofit/>
          </a:bodyPr>
          <a:lstStyle/>
          <a:p>
            <a:pPr algn="ctr"/>
            <a:r>
              <a:rPr lang="en-US" sz="4800" b="1" dirty="0" smtClean="0"/>
              <a:t>Cabinet Shake-Ups</a:t>
            </a:r>
            <a:endParaRPr lang="en-US" sz="4800" b="1" dirty="0"/>
          </a:p>
        </p:txBody>
      </p:sp>
      <p:sp>
        <p:nvSpPr>
          <p:cNvPr id="3" name="Content Placeholder 2"/>
          <p:cNvSpPr>
            <a:spLocks noGrp="1"/>
          </p:cNvSpPr>
          <p:nvPr>
            <p:ph idx="1"/>
          </p:nvPr>
        </p:nvSpPr>
        <p:spPr>
          <a:xfrm>
            <a:off x="109181" y="1050878"/>
            <a:ext cx="11969087" cy="5691116"/>
          </a:xfrm>
        </p:spPr>
        <p:txBody>
          <a:bodyPr>
            <a:normAutofit fontScale="55000" lnSpcReduction="20000"/>
          </a:bodyPr>
          <a:lstStyle/>
          <a:p>
            <a:r>
              <a:rPr lang="en-US" sz="5100" b="1" dirty="0"/>
              <a:t>Cabinet shake-ups only lend credence to the image of an administration out of control</a:t>
            </a:r>
            <a:r>
              <a:rPr lang="en-US" sz="5100" b="1" dirty="0" smtClean="0"/>
              <a:t>. </a:t>
            </a:r>
            <a:r>
              <a:rPr lang="en-US" sz="5100" dirty="0" smtClean="0"/>
              <a:t>In the first 100 days:</a:t>
            </a:r>
            <a:endParaRPr lang="en-US" sz="5100" b="1" dirty="0"/>
          </a:p>
          <a:p>
            <a:r>
              <a:rPr lang="en-US" dirty="0"/>
              <a:t>Internal struggles among the White House staff dominated the early weeks of the Trump presidency. Three weeks into his job, National Security Advisor </a:t>
            </a:r>
            <a:r>
              <a:rPr lang="en-US" b="1" dirty="0"/>
              <a:t>Michael Flynn </a:t>
            </a:r>
            <a:r>
              <a:rPr lang="en-US" dirty="0"/>
              <a:t>was forced to resign over revelations about his potentially illegal </a:t>
            </a:r>
            <a:r>
              <a:rPr lang="en-US" dirty="0" smtClean="0"/>
              <a:t>contacts </a:t>
            </a:r>
            <a:r>
              <a:rPr lang="en-US" dirty="0"/>
              <a:t>during the campaign and transition with the Russian ambassador to the United States and other Russian intelligence operatives, and his misleading statements about the matter to senior Trump administration officials including Vice President Mike Pence. This scandal fueled the already brewing controversy surrounding Trump’s ties to Russia.  </a:t>
            </a:r>
            <a:endParaRPr lang="en-US" dirty="0" smtClean="0"/>
          </a:p>
          <a:p>
            <a:r>
              <a:rPr lang="en-US" dirty="0"/>
              <a:t>Deputy national security adviser </a:t>
            </a:r>
            <a:r>
              <a:rPr lang="en-US" b="1" dirty="0"/>
              <a:t>K.T. McFarland</a:t>
            </a:r>
            <a:r>
              <a:rPr lang="en-US" dirty="0"/>
              <a:t>, who had been brought on by Flynn, is expected to leave her post soon to become U.S. ambassador to Singapore.</a:t>
            </a:r>
          </a:p>
          <a:p>
            <a:r>
              <a:rPr lang="en-US" dirty="0"/>
              <a:t>Deputy White House Chief of Staff </a:t>
            </a:r>
            <a:r>
              <a:rPr lang="en-US" b="1" dirty="0"/>
              <a:t>Katie Walsh </a:t>
            </a:r>
            <a:r>
              <a:rPr lang="en-US" dirty="0"/>
              <a:t>left after the first two months.</a:t>
            </a:r>
          </a:p>
          <a:p>
            <a:r>
              <a:rPr lang="en-US" b="1" dirty="0"/>
              <a:t>Boris </a:t>
            </a:r>
            <a:r>
              <a:rPr lang="en-US" b="1" dirty="0" err="1" smtClean="0"/>
              <a:t>Epshteyn</a:t>
            </a:r>
            <a:r>
              <a:rPr lang="en-US" dirty="0" smtClean="0"/>
              <a:t>, special </a:t>
            </a:r>
            <a:r>
              <a:rPr lang="en-US" dirty="0"/>
              <a:t>assistant to the </a:t>
            </a:r>
            <a:r>
              <a:rPr lang="en-US" dirty="0" smtClean="0"/>
              <a:t>president, </a:t>
            </a:r>
            <a:r>
              <a:rPr lang="en-US" dirty="0"/>
              <a:t>was in charge of managing all TV appearances by White House </a:t>
            </a:r>
            <a:r>
              <a:rPr lang="en-US" dirty="0" smtClean="0"/>
              <a:t>officials but departed before the </a:t>
            </a:r>
            <a:r>
              <a:rPr lang="en-US" dirty="0"/>
              <a:t>end of the first </a:t>
            </a:r>
            <a:r>
              <a:rPr lang="en-US" dirty="0" smtClean="0"/>
              <a:t>quarter.</a:t>
            </a:r>
          </a:p>
          <a:p>
            <a:r>
              <a:rPr lang="en-US" b="1" dirty="0" err="1"/>
              <a:t>Gerrit</a:t>
            </a:r>
            <a:r>
              <a:rPr lang="en-US" b="1" dirty="0"/>
              <a:t> Lansing </a:t>
            </a:r>
            <a:r>
              <a:rPr lang="en-US" dirty="0" smtClean="0"/>
              <a:t>resigned </a:t>
            </a:r>
            <a:r>
              <a:rPr lang="en-US" dirty="0" smtClean="0"/>
              <a:t>as White House </a:t>
            </a:r>
            <a:r>
              <a:rPr lang="en-US" dirty="0"/>
              <a:t>chief digital adviser after a month because he was unwilling to cut financial ties to a company in which he held an ownership </a:t>
            </a:r>
            <a:r>
              <a:rPr lang="en-US" dirty="0" smtClean="0"/>
              <a:t>stake.</a:t>
            </a:r>
          </a:p>
          <a:p>
            <a:r>
              <a:rPr lang="en-US" b="1" dirty="0"/>
              <a:t>Anthony </a:t>
            </a:r>
            <a:r>
              <a:rPr lang="en-US" b="1" dirty="0" err="1"/>
              <a:t>Scaramucci</a:t>
            </a:r>
            <a:r>
              <a:rPr lang="en-US" b="1" dirty="0"/>
              <a:t> </a:t>
            </a:r>
            <a:r>
              <a:rPr lang="en-US" dirty="0"/>
              <a:t>was named as the head of the Office of Public Liaison and Intergovernmental Affairs, but three weeks later it was taken away from him</a:t>
            </a:r>
            <a:r>
              <a:rPr lang="en-US" dirty="0" smtClean="0"/>
              <a:t>.</a:t>
            </a:r>
          </a:p>
          <a:p>
            <a:r>
              <a:rPr lang="en-US" dirty="0"/>
              <a:t>Trump’s own pick to be the NSC’s senior director for Western Hemisphere Affairs, </a:t>
            </a:r>
            <a:r>
              <a:rPr lang="en-US" b="1" dirty="0"/>
              <a:t>Craig </a:t>
            </a:r>
            <a:r>
              <a:rPr lang="en-US" b="1" dirty="0" err="1"/>
              <a:t>Deare</a:t>
            </a:r>
            <a:r>
              <a:rPr lang="en-US" dirty="0"/>
              <a:t>, was dismissed in mid-February after word got back to the White House that he’d trashed the president and chief strategist Steve Bannon during an off-the-record event hosted by the Woodrow Wilson Center</a:t>
            </a:r>
            <a:r>
              <a:rPr lang="en-US" dirty="0" smtClean="0"/>
              <a:t>.</a:t>
            </a:r>
          </a:p>
          <a:p>
            <a:r>
              <a:rPr lang="en-US" b="1" dirty="0" err="1"/>
              <a:t>Shermichael</a:t>
            </a:r>
            <a:r>
              <a:rPr lang="en-US" b="1" dirty="0"/>
              <a:t> Singleton</a:t>
            </a:r>
            <a:r>
              <a:rPr lang="en-US" dirty="0"/>
              <a:t>, </a:t>
            </a:r>
            <a:r>
              <a:rPr lang="en-US" dirty="0" smtClean="0"/>
              <a:t>a senior adviser to HUD Secretary Ben Carson and one </a:t>
            </a:r>
            <a:r>
              <a:rPr lang="en-US" dirty="0"/>
              <a:t>of Trump’s relatively few African American political appointees, had been planning a cross-country tour for </a:t>
            </a:r>
            <a:r>
              <a:rPr lang="en-US" dirty="0" smtClean="0"/>
              <a:t>Carson but was </a:t>
            </a:r>
            <a:r>
              <a:rPr lang="en-US" dirty="0"/>
              <a:t>escorted out of </a:t>
            </a:r>
            <a:r>
              <a:rPr lang="en-US" dirty="0" smtClean="0"/>
              <a:t>HUD headquarters </a:t>
            </a:r>
            <a:r>
              <a:rPr lang="en-US" dirty="0"/>
              <a:t>by security after someone completing his background check found a critical op-ed he wrote about Trump last fall for </a:t>
            </a:r>
            <a:r>
              <a:rPr lang="en-US" i="1" dirty="0"/>
              <a:t>The Hill</a:t>
            </a:r>
            <a:r>
              <a:rPr lang="en-US" dirty="0"/>
              <a:t>. </a:t>
            </a:r>
          </a:p>
          <a:p>
            <a:r>
              <a:rPr lang="en-US" b="1" dirty="0" smtClean="0"/>
              <a:t>Jason Miller </a:t>
            </a:r>
            <a:r>
              <a:rPr lang="en-US" dirty="0" smtClean="0"/>
              <a:t>was supposed to be White House communications director until he suddenly announced on Christmas Eve that he wanted to focus on his family instead.</a:t>
            </a:r>
          </a:p>
          <a:p>
            <a:r>
              <a:rPr lang="en-US" b="1" dirty="0" smtClean="0"/>
              <a:t>Monica Crowley </a:t>
            </a:r>
            <a:r>
              <a:rPr lang="en-US" dirty="0" smtClean="0"/>
              <a:t>was </a:t>
            </a:r>
            <a:r>
              <a:rPr lang="en-US" dirty="0" smtClean="0"/>
              <a:t>to </a:t>
            </a:r>
            <a:r>
              <a:rPr lang="en-US" dirty="0" smtClean="0"/>
              <a:t>oversee communications in a senior job on Trump’s National Security Council, but she was felled by a plagiarism scandal the week before Trump took office. In March, she registered with the Justice Department as a foreign agent for Ukrainian oligarch Victor </a:t>
            </a:r>
            <a:r>
              <a:rPr lang="en-US" dirty="0" err="1" smtClean="0"/>
              <a:t>Pinchuk</a:t>
            </a:r>
            <a:r>
              <a:rPr lang="en-US" dirty="0" smtClean="0"/>
              <a:t>.</a:t>
            </a:r>
          </a:p>
        </p:txBody>
      </p:sp>
    </p:spTree>
    <p:extLst>
      <p:ext uri="{BB962C8B-B14F-4D97-AF65-F5344CB8AC3E}">
        <p14:creationId xmlns:p14="http://schemas.microsoft.com/office/powerpoint/2010/main" val="206848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59137" cy="1325563"/>
          </a:xfrm>
        </p:spPr>
        <p:txBody>
          <a:bodyPr>
            <a:normAutofit/>
          </a:bodyPr>
          <a:lstStyle/>
          <a:p>
            <a:pPr algn="ctr"/>
            <a:r>
              <a:rPr lang="en-US" sz="5400" b="1" dirty="0" smtClean="0"/>
              <a:t>Radical Insurgencies</a:t>
            </a:r>
            <a:endParaRPr lang="en-US" sz="5400" b="1" dirty="0"/>
          </a:p>
        </p:txBody>
      </p:sp>
      <p:sp>
        <p:nvSpPr>
          <p:cNvPr id="3" name="Content Placeholder 2"/>
          <p:cNvSpPr>
            <a:spLocks noGrp="1"/>
          </p:cNvSpPr>
          <p:nvPr>
            <p:ph idx="1"/>
          </p:nvPr>
        </p:nvSpPr>
        <p:spPr>
          <a:xfrm>
            <a:off x="95533" y="1992573"/>
            <a:ext cx="11982735" cy="4749420"/>
          </a:xfrm>
        </p:spPr>
        <p:txBody>
          <a:bodyPr>
            <a:normAutofit fontScale="92500" lnSpcReduction="10000"/>
          </a:bodyPr>
          <a:lstStyle/>
          <a:p>
            <a:r>
              <a:rPr lang="en-US" b="1" dirty="0" smtClean="0"/>
              <a:t>The </a:t>
            </a:r>
            <a:r>
              <a:rPr lang="en-US" b="1" dirty="0"/>
              <a:t>disjunctive president’s hapless struggle for credibility fuels radical insurgencies which will soon reconstruct American politics</a:t>
            </a:r>
            <a:r>
              <a:rPr lang="en-US" b="1" dirty="0" smtClean="0"/>
              <a:t>.</a:t>
            </a:r>
          </a:p>
          <a:p>
            <a:r>
              <a:rPr lang="en-US" dirty="0" smtClean="0"/>
              <a:t>To be sure, as with Trump’s rise, the rise of the Bernie Sanders and the growth of his following during the 2016 campaign was a reaction to the discontent with status-quo politics. These insurgent forces were only bolstered after Trump’s victory on election night and formed the foundation for the numerous mass protests (e.g. women’s march, airport protests around travel ban, etc.) and hostile town-hall meetings with members of congress that followed during Trump’s transition and presidency.</a:t>
            </a:r>
          </a:p>
          <a:p>
            <a:r>
              <a:rPr lang="en-US" b="1" dirty="0"/>
              <a:t>Opponents eventually adopt the critiques disjunctive presidents had been making and now use them against the president, blurring the lines that the disjunctive president took great pains to initially make</a:t>
            </a:r>
            <a:r>
              <a:rPr lang="en-US" b="1" dirty="0" smtClean="0"/>
              <a:t>.</a:t>
            </a:r>
          </a:p>
          <a:p>
            <a:r>
              <a:rPr lang="en-US" b="1" dirty="0" smtClean="0"/>
              <a:t>There will be an insurgent opposition assault on the manifest failings of the regime as a whole which the disjunctive president will be inextricably tied to.</a:t>
            </a:r>
            <a:endParaRPr lang="en-US" b="1" dirty="0"/>
          </a:p>
          <a:p>
            <a:endParaRPr lang="en-US" dirty="0" smtClean="0"/>
          </a:p>
          <a:p>
            <a:endParaRPr lang="en-US" dirty="0" smtClean="0"/>
          </a:p>
          <a:p>
            <a:endParaRPr lang="en-US" dirty="0"/>
          </a:p>
          <a:p>
            <a:endParaRPr lang="en-US" b="1" dirty="0"/>
          </a:p>
        </p:txBody>
      </p:sp>
      <p:pic>
        <p:nvPicPr>
          <p:cNvPr id="4" name="Picture 3"/>
          <p:cNvPicPr>
            <a:picLocks noChangeAspect="1"/>
          </p:cNvPicPr>
          <p:nvPr/>
        </p:nvPicPr>
        <p:blipFill>
          <a:blip r:embed="rId2"/>
          <a:stretch>
            <a:fillRect/>
          </a:stretch>
        </p:blipFill>
        <p:spPr>
          <a:xfrm>
            <a:off x="7806242" y="90487"/>
            <a:ext cx="3225984" cy="1806551"/>
          </a:xfrm>
          <a:prstGeom prst="rect">
            <a:avLst/>
          </a:prstGeom>
        </p:spPr>
      </p:pic>
    </p:spTree>
    <p:extLst>
      <p:ext uri="{BB962C8B-B14F-4D97-AF65-F5344CB8AC3E}">
        <p14:creationId xmlns:p14="http://schemas.microsoft.com/office/powerpoint/2010/main" val="1453738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6135806" cy="1433014"/>
          </a:xfrm>
        </p:spPr>
        <p:txBody>
          <a:bodyPr>
            <a:normAutofit/>
          </a:bodyPr>
          <a:lstStyle/>
          <a:p>
            <a:pPr algn="ctr"/>
            <a:r>
              <a:rPr lang="en-US" b="1" dirty="0" smtClean="0"/>
              <a:t>Critical Phase for Social Movements</a:t>
            </a:r>
            <a:endParaRPr lang="en-US" b="1" dirty="0"/>
          </a:p>
        </p:txBody>
      </p:sp>
      <p:sp>
        <p:nvSpPr>
          <p:cNvPr id="3" name="Content Placeholder 2"/>
          <p:cNvSpPr>
            <a:spLocks noGrp="1"/>
          </p:cNvSpPr>
          <p:nvPr>
            <p:ph idx="1"/>
          </p:nvPr>
        </p:nvSpPr>
        <p:spPr>
          <a:xfrm>
            <a:off x="95533" y="1825624"/>
            <a:ext cx="11969087" cy="4930017"/>
          </a:xfrm>
        </p:spPr>
        <p:txBody>
          <a:bodyPr>
            <a:normAutofit fontScale="85000" lnSpcReduction="10000"/>
          </a:bodyPr>
          <a:lstStyle/>
          <a:p>
            <a:r>
              <a:rPr lang="en-US" b="1" dirty="0"/>
              <a:t>Disjunction is the critical phase for social movements to gain momentum to lay the foundation for the coming, new regime</a:t>
            </a:r>
            <a:r>
              <a:rPr lang="en-US" b="1" dirty="0" smtClean="0"/>
              <a:t>.</a:t>
            </a:r>
          </a:p>
          <a:p>
            <a:r>
              <a:rPr lang="en-US" dirty="0" smtClean="0"/>
              <a:t>There were immediate protests on election night, the nights after, and during and after the inauguration. In the first 100 days:</a:t>
            </a:r>
          </a:p>
          <a:p>
            <a:r>
              <a:rPr lang="en-US" dirty="0" smtClean="0"/>
              <a:t>Over a million people in cities across the nation marched and rallied over concerns for women’s rights. </a:t>
            </a:r>
          </a:p>
          <a:p>
            <a:r>
              <a:rPr lang="en-US" dirty="0" smtClean="0"/>
              <a:t>Thousands showed up at airports to protest the immigration/travel ban. </a:t>
            </a:r>
          </a:p>
          <a:p>
            <a:r>
              <a:rPr lang="en-US" dirty="0" smtClean="0"/>
              <a:t>Students on college campuses protested speakers who were seen as pro-Trump. </a:t>
            </a:r>
          </a:p>
          <a:p>
            <a:r>
              <a:rPr lang="en-US" dirty="0" smtClean="0"/>
              <a:t>Boycotts of Trump’s businesses were organized.</a:t>
            </a:r>
          </a:p>
          <a:p>
            <a:r>
              <a:rPr lang="en-US" dirty="0" smtClean="0"/>
              <a:t>GOP members of congress saw their town hall meetings overrun by angry constituents.</a:t>
            </a:r>
          </a:p>
          <a:p>
            <a:r>
              <a:rPr lang="en-US" dirty="0" smtClean="0"/>
              <a:t>Tax Day marches saw demonstrators in multiple cities demand that Trump release his tax returns.</a:t>
            </a:r>
          </a:p>
          <a:p>
            <a:r>
              <a:rPr lang="en-US" dirty="0" smtClean="0"/>
              <a:t>The March for Science saw protesters around the country rally to support scientific research.</a:t>
            </a:r>
          </a:p>
          <a:p>
            <a:endParaRPr lang="en-US" dirty="0"/>
          </a:p>
          <a:p>
            <a:endParaRPr lang="en-US" dirty="0"/>
          </a:p>
        </p:txBody>
      </p:sp>
      <p:pic>
        <p:nvPicPr>
          <p:cNvPr id="4" name="Picture 3"/>
          <p:cNvPicPr>
            <a:picLocks noChangeAspect="1"/>
          </p:cNvPicPr>
          <p:nvPr/>
        </p:nvPicPr>
        <p:blipFill>
          <a:blip r:embed="rId2"/>
          <a:stretch>
            <a:fillRect/>
          </a:stretch>
        </p:blipFill>
        <p:spPr>
          <a:xfrm>
            <a:off x="7260391" y="95534"/>
            <a:ext cx="3089445" cy="1730089"/>
          </a:xfrm>
          <a:prstGeom prst="rect">
            <a:avLst/>
          </a:prstGeom>
        </p:spPr>
      </p:pic>
    </p:spTree>
    <p:extLst>
      <p:ext uri="{BB962C8B-B14F-4D97-AF65-F5344CB8AC3E}">
        <p14:creationId xmlns:p14="http://schemas.microsoft.com/office/powerpoint/2010/main" val="2175440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86"/>
            <a:ext cx="10515600" cy="511444"/>
          </a:xfrm>
        </p:spPr>
        <p:txBody>
          <a:bodyPr>
            <a:normAutofit fontScale="90000"/>
          </a:bodyPr>
          <a:lstStyle/>
          <a:p>
            <a:pPr algn="ctr"/>
            <a:r>
              <a:rPr lang="en-US" b="1" dirty="0" smtClean="0"/>
              <a:t>Is the Politics of Disjunction Necessary?</a:t>
            </a:r>
            <a:endParaRPr lang="en-US" b="1" dirty="0"/>
          </a:p>
        </p:txBody>
      </p:sp>
      <p:sp>
        <p:nvSpPr>
          <p:cNvPr id="3" name="Content Placeholder 2"/>
          <p:cNvSpPr>
            <a:spLocks noGrp="1"/>
          </p:cNvSpPr>
          <p:nvPr>
            <p:ph idx="1"/>
          </p:nvPr>
        </p:nvSpPr>
        <p:spPr>
          <a:xfrm>
            <a:off x="108489" y="774914"/>
            <a:ext cx="11933694" cy="5951349"/>
          </a:xfrm>
        </p:spPr>
        <p:txBody>
          <a:bodyPr>
            <a:normAutofit fontScale="70000" lnSpcReduction="20000"/>
          </a:bodyPr>
          <a:lstStyle/>
          <a:p>
            <a:r>
              <a:rPr lang="en-US" b="1" dirty="0" smtClean="0"/>
              <a:t>Although the promise has been made repeatedly and the American electorate has repeatedly responded to it, the task of breathing new life into the old order seems to be beyond the political capacities of the presidential office.</a:t>
            </a:r>
          </a:p>
          <a:p>
            <a:r>
              <a:rPr lang="en-US" b="1" dirty="0" smtClean="0"/>
              <a:t>It is probably impossible to skip the disjunction and proceed directly to reconstruction.</a:t>
            </a:r>
          </a:p>
          <a:p>
            <a:r>
              <a:rPr lang="en-US" b="1" dirty="0"/>
              <a:t>The party flounders and fragments in an atmosphere of national crisis</a:t>
            </a:r>
            <a:r>
              <a:rPr lang="en-US" b="1" dirty="0" smtClean="0"/>
              <a:t>.</a:t>
            </a:r>
          </a:p>
          <a:p>
            <a:r>
              <a:rPr lang="en-US" b="1" dirty="0" smtClean="0"/>
              <a:t>The energies that once came from advancing great national purposes has dissipated.</a:t>
            </a:r>
          </a:p>
          <a:p>
            <a:r>
              <a:rPr lang="en-US" dirty="0" smtClean="0"/>
              <a:t>It is extremely difficult to see Trump as reconstructive because there are two rules that history suggests must be followed. </a:t>
            </a:r>
          </a:p>
          <a:p>
            <a:pPr marL="914400" lvl="1" indent="-457200">
              <a:buFont typeface="+mj-lt"/>
              <a:buAutoNum type="arabicPeriod"/>
            </a:pPr>
            <a:r>
              <a:rPr lang="en-US" dirty="0" smtClean="0"/>
              <a:t>The </a:t>
            </a:r>
            <a:r>
              <a:rPr lang="en-US" dirty="0"/>
              <a:t>“</a:t>
            </a:r>
            <a:r>
              <a:rPr lang="en-US" b="1" dirty="0"/>
              <a:t>Obama </a:t>
            </a:r>
            <a:r>
              <a:rPr lang="en-US" b="1" dirty="0" smtClean="0"/>
              <a:t>rule</a:t>
            </a:r>
            <a:r>
              <a:rPr lang="en-US" dirty="0" smtClean="0"/>
              <a:t>” says </a:t>
            </a:r>
            <a:r>
              <a:rPr lang="en-US" dirty="0"/>
              <a:t>that as government becomes more </a:t>
            </a:r>
            <a:r>
              <a:rPr lang="en-US" dirty="0" smtClean="0"/>
              <a:t>complex, inclusive, </a:t>
            </a:r>
            <a:r>
              <a:rPr lang="en-US" dirty="0"/>
              <a:t>and interdependent in its </a:t>
            </a:r>
            <a:r>
              <a:rPr lang="en-US" dirty="0" smtClean="0"/>
              <a:t>interests (what is known as “</a:t>
            </a:r>
            <a:r>
              <a:rPr lang="en-US" b="1" dirty="0" smtClean="0"/>
              <a:t>political thickening</a:t>
            </a:r>
            <a:r>
              <a:rPr lang="en-US" dirty="0" smtClean="0"/>
              <a:t>”), </a:t>
            </a:r>
            <a:r>
              <a:rPr lang="en-US" dirty="0"/>
              <a:t>the </a:t>
            </a:r>
            <a:r>
              <a:rPr lang="en-US" dirty="0" smtClean="0"/>
              <a:t>idea that any president can truly reconstruct American politics the way Andrew Jacksonian did, becomes </a:t>
            </a:r>
            <a:r>
              <a:rPr lang="en-US" dirty="0"/>
              <a:t>increasingly irrelevant and irrational</a:t>
            </a:r>
            <a:r>
              <a:rPr lang="en-US" dirty="0" smtClean="0"/>
              <a:t>. Thus, modern presidents would be wise to only promise and strive to deliver incremental, pragmatic government. While Obama certainly overpromised during his 2008 campaign, he governed pragmatically, was re-elected, and left office with a 60% approval rating. Trump has promised transformative change which may very well be institutionally impossible.</a:t>
            </a:r>
          </a:p>
          <a:p>
            <a:pPr marL="914400" lvl="1" indent="-457200">
              <a:buFont typeface="+mj-lt"/>
              <a:buAutoNum type="arabicPeriod"/>
            </a:pPr>
            <a:r>
              <a:rPr lang="en-US" dirty="0"/>
              <a:t>﻿</a:t>
            </a:r>
            <a:r>
              <a:rPr lang="en-US" dirty="0" smtClean="0"/>
              <a:t>The system cannot be transformed without </a:t>
            </a:r>
            <a:r>
              <a:rPr lang="en-US" dirty="0"/>
              <a:t>irrefutable evidence that there is no viable alternative</a:t>
            </a:r>
            <a:r>
              <a:rPr lang="en-US" dirty="0" smtClean="0"/>
              <a:t>. Without </a:t>
            </a:r>
            <a:r>
              <a:rPr lang="en-US" dirty="0"/>
              <a:t>a prior disjunction—essentially, a crisis in the reigning orthodoxy of government—demonstrating that the old order is beyond repair, the president won’t be able to seize control of the meaning of his changes. You can’t reconstruct politics if there is not more or less a consensus that what came before was a complete and systemic failure. </a:t>
            </a:r>
            <a:endParaRPr lang="en-US" dirty="0" smtClean="0"/>
          </a:p>
          <a:p>
            <a:r>
              <a:rPr lang="en-US" dirty="0" smtClean="0"/>
              <a:t>Trump </a:t>
            </a:r>
            <a:r>
              <a:rPr lang="en-US" dirty="0"/>
              <a:t>won the 2016 election by talking up this fabricated image of the Obama presidency as a failure, but it had very little foundation in reality. </a:t>
            </a:r>
            <a:r>
              <a:rPr lang="en-US" dirty="0" smtClean="0"/>
              <a:t>To be sure, the </a:t>
            </a:r>
            <a:r>
              <a:rPr lang="en-US" dirty="0"/>
              <a:t>Democrats were </a:t>
            </a:r>
            <a:r>
              <a:rPr lang="en-US" dirty="0" smtClean="0"/>
              <a:t>incompetent </a:t>
            </a:r>
            <a:r>
              <a:rPr lang="en-US" dirty="0"/>
              <a:t>in conveying their accomplishments. But </a:t>
            </a:r>
            <a:r>
              <a:rPr lang="en-US" dirty="0" smtClean="0"/>
              <a:t>Obama left office with a </a:t>
            </a:r>
            <a:r>
              <a:rPr lang="en-US" dirty="0"/>
              <a:t>fairly successful economy, a draw-down of unpopular wars, and high favorability ratings for the outgoing president. Trump </a:t>
            </a:r>
            <a:r>
              <a:rPr lang="en-US" dirty="0" smtClean="0"/>
              <a:t>was able to repudiate Obama </a:t>
            </a:r>
            <a:r>
              <a:rPr lang="en-US" dirty="0"/>
              <a:t>rhetorically, but </a:t>
            </a:r>
            <a:r>
              <a:rPr lang="en-US" dirty="0" smtClean="0"/>
              <a:t>when he attempted to do </a:t>
            </a:r>
            <a:r>
              <a:rPr lang="en-US" dirty="0"/>
              <a:t>so in action people </a:t>
            </a:r>
            <a:r>
              <a:rPr lang="en-US" dirty="0" smtClean="0"/>
              <a:t>started </a:t>
            </a:r>
            <a:r>
              <a:rPr lang="en-US" dirty="0"/>
              <a:t>to wonder what was really so bad. </a:t>
            </a:r>
            <a:endParaRPr lang="en-US" dirty="0" smtClean="0"/>
          </a:p>
          <a:p>
            <a:r>
              <a:rPr lang="en-US" dirty="0" smtClean="0"/>
              <a:t>Presidents cannot repudiate </a:t>
            </a:r>
            <a:r>
              <a:rPr lang="en-US" dirty="0"/>
              <a:t>a system that hasn’t collapsed internally and exposed its own vulnerability.</a:t>
            </a:r>
            <a:r>
              <a:rPr lang="en-US" dirty="0" smtClean="0"/>
              <a:t> </a:t>
            </a:r>
          </a:p>
        </p:txBody>
      </p:sp>
    </p:spTree>
    <p:extLst>
      <p:ext uri="{BB962C8B-B14F-4D97-AF65-F5344CB8AC3E}">
        <p14:creationId xmlns:p14="http://schemas.microsoft.com/office/powerpoint/2010/main" val="3288279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9"/>
            <a:ext cx="10515600" cy="759416"/>
          </a:xfrm>
        </p:spPr>
        <p:txBody>
          <a:bodyPr/>
          <a:lstStyle/>
          <a:p>
            <a:pPr algn="ctr"/>
            <a:r>
              <a:rPr lang="en-US" b="1" dirty="0" smtClean="0"/>
              <a:t>Alt-Right Political Regime?</a:t>
            </a:r>
            <a:endParaRPr lang="en-US" b="1" dirty="0"/>
          </a:p>
        </p:txBody>
      </p:sp>
      <p:sp>
        <p:nvSpPr>
          <p:cNvPr id="3" name="Content Placeholder 2"/>
          <p:cNvSpPr>
            <a:spLocks noGrp="1"/>
          </p:cNvSpPr>
          <p:nvPr>
            <p:ph idx="1"/>
          </p:nvPr>
        </p:nvSpPr>
        <p:spPr>
          <a:xfrm>
            <a:off x="108487" y="867905"/>
            <a:ext cx="11949193" cy="5873858"/>
          </a:xfrm>
        </p:spPr>
        <p:txBody>
          <a:bodyPr>
            <a:normAutofit fontScale="92500" lnSpcReduction="10000"/>
          </a:bodyPr>
          <a:lstStyle/>
          <a:p>
            <a:r>
              <a:rPr lang="en-US" dirty="0"/>
              <a:t>﻿</a:t>
            </a:r>
            <a:r>
              <a:rPr lang="en-US" dirty="0" smtClean="0"/>
              <a:t>There is a possibility, however small, that Trump could reconstruct </a:t>
            </a:r>
            <a:r>
              <a:rPr lang="en-US" dirty="0"/>
              <a:t>the conservative regime from within, uniting a coalition around </a:t>
            </a:r>
            <a:r>
              <a:rPr lang="en-US" dirty="0" smtClean="0"/>
              <a:t>the extreme and populist parts of the New Right regime’s orthodoxy—i.e. to restore a “pure” from of </a:t>
            </a:r>
            <a:r>
              <a:rPr lang="en-US" dirty="0" err="1" smtClean="0"/>
              <a:t>Reaganism</a:t>
            </a:r>
            <a:r>
              <a:rPr lang="en-US" dirty="0" smtClean="0"/>
              <a:t> a la Jackson’s state’s rights reconstruction of the anti-Federalist Jeffersonian regime.</a:t>
            </a:r>
          </a:p>
          <a:p>
            <a:r>
              <a:rPr lang="en-US" dirty="0" smtClean="0"/>
              <a:t>That </a:t>
            </a:r>
            <a:r>
              <a:rPr lang="en-US" dirty="0"/>
              <a:t>seems unlikely, though. He wasn’t endorsed in the election even by his own </a:t>
            </a:r>
            <a:r>
              <a:rPr lang="en-US" dirty="0" smtClean="0"/>
              <a:t>party, </a:t>
            </a:r>
            <a:r>
              <a:rPr lang="en-US" dirty="0"/>
              <a:t>he was rejected by half of American voters, and now he’s going to be a great repudiator, the forger of a new coalition and inspiration for some new, long-lasting orthodoxy? </a:t>
            </a:r>
            <a:r>
              <a:rPr lang="en-US" dirty="0" smtClean="0"/>
              <a:t>It makes little sense and has never </a:t>
            </a:r>
            <a:r>
              <a:rPr lang="en-US" dirty="0"/>
              <a:t>happened before</a:t>
            </a:r>
            <a:r>
              <a:rPr lang="en-US" dirty="0" smtClean="0"/>
              <a:t>. It would be akin to J.Q. Adams reconstructing the Jeffersonian order in a Jacksonian way, when in fact Adams was disjunctive and his presidency was necessary for Jackson to be reconstructive.</a:t>
            </a:r>
          </a:p>
          <a:p>
            <a:r>
              <a:rPr lang="en-US" dirty="0" smtClean="0"/>
              <a:t>A slightly more possible, but still highly unlikely, outcome is that a new “Trump-like” figure follows Trump—repudiating him personally but adopting much of his populist, conservative positions. Imagine a politician without Trump’s personal flaws but espouses his policies in a non-threatening way? Is this Mike Pence?</a:t>
            </a:r>
          </a:p>
          <a:p>
            <a:r>
              <a:rPr lang="en-US" dirty="0" smtClean="0"/>
              <a:t>The current polarization of politics in the U.S. could enable a </a:t>
            </a:r>
            <a:r>
              <a:rPr lang="en-US" dirty="0"/>
              <a:t>modern </a:t>
            </a:r>
            <a:r>
              <a:rPr lang="en-US" dirty="0" smtClean="0"/>
              <a:t>authoritarian regime to take hold. But what would that look like?</a:t>
            </a:r>
            <a:endParaRPr lang="en-US" dirty="0"/>
          </a:p>
        </p:txBody>
      </p:sp>
    </p:spTree>
    <p:extLst>
      <p:ext uri="{BB962C8B-B14F-4D97-AF65-F5344CB8AC3E}">
        <p14:creationId xmlns:p14="http://schemas.microsoft.com/office/powerpoint/2010/main" val="321912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71549"/>
          </a:xfrm>
        </p:spPr>
        <p:txBody>
          <a:bodyPr/>
          <a:lstStyle/>
          <a:p>
            <a:pPr algn="ctr"/>
            <a:r>
              <a:rPr lang="en-US" dirty="0"/>
              <a:t>American Political Regimes: </a:t>
            </a:r>
            <a:r>
              <a:rPr lang="en-US" dirty="0" smtClean="0"/>
              <a:t>Articulation</a:t>
            </a:r>
            <a:endParaRPr lang="en-US" dirty="0"/>
          </a:p>
        </p:txBody>
      </p:sp>
      <p:sp>
        <p:nvSpPr>
          <p:cNvPr id="3" name="Content Placeholder 2"/>
          <p:cNvSpPr>
            <a:spLocks noGrp="1"/>
          </p:cNvSpPr>
          <p:nvPr>
            <p:ph idx="1"/>
          </p:nvPr>
        </p:nvSpPr>
        <p:spPr>
          <a:xfrm>
            <a:off x="114301" y="1004890"/>
            <a:ext cx="6929438" cy="5724524"/>
          </a:xfrm>
        </p:spPr>
        <p:txBody>
          <a:bodyPr>
            <a:normAutofit fontScale="92500"/>
          </a:bodyPr>
          <a:lstStyle/>
          <a:p>
            <a:r>
              <a:rPr lang="en-US" sz="3200" dirty="0" smtClean="0"/>
              <a:t>Reconstructive presidents are </a:t>
            </a:r>
            <a:r>
              <a:rPr lang="en-US" sz="3200" dirty="0"/>
              <a:t>followed by presidents from the same party who articulate the regime’s </a:t>
            </a:r>
            <a:r>
              <a:rPr lang="en-US" sz="3200" dirty="0" smtClean="0"/>
              <a:t>commitments.</a:t>
            </a:r>
          </a:p>
          <a:p>
            <a:r>
              <a:rPr lang="en-US" sz="3200" dirty="0" smtClean="0"/>
              <a:t>These are the “heir apparents” and “faithful sons” who apply the orthodoxy of the regime to new issues that arise.</a:t>
            </a:r>
          </a:p>
          <a:p>
            <a:r>
              <a:rPr lang="en-US" sz="3200" dirty="0" smtClean="0"/>
              <a:t>But </a:t>
            </a:r>
            <a:r>
              <a:rPr lang="en-US" sz="3200" dirty="0"/>
              <a:t>in doing so, the coalition of interests that held together during the reconstruction begins to fray </a:t>
            </a:r>
            <a:r>
              <a:rPr lang="en-US" sz="3200" dirty="0" smtClean="0"/>
              <a:t>and these presidents often abdicate or otherwise depart the office under heavy criticism: Monroe, Polk, Theodore Roosevelt, LBJ, and Bush II.</a:t>
            </a:r>
            <a:endParaRPr lang="en-US" sz="3200" dirty="0"/>
          </a:p>
          <a:p>
            <a:endParaRPr lang="en-US" dirty="0"/>
          </a:p>
        </p:txBody>
      </p:sp>
      <p:pic>
        <p:nvPicPr>
          <p:cNvPr id="4" name="Picture 3"/>
          <p:cNvPicPr>
            <a:picLocks noChangeAspect="1"/>
          </p:cNvPicPr>
          <p:nvPr/>
        </p:nvPicPr>
        <p:blipFill rotWithShape="1">
          <a:blip r:embed="rId2"/>
          <a:srcRect l="20060" r="15719"/>
          <a:stretch/>
        </p:blipFill>
        <p:spPr>
          <a:xfrm>
            <a:off x="7184232" y="1004889"/>
            <a:ext cx="2043113" cy="2381250"/>
          </a:xfrm>
          <a:prstGeom prst="rect">
            <a:avLst/>
          </a:prstGeom>
        </p:spPr>
      </p:pic>
      <p:pic>
        <p:nvPicPr>
          <p:cNvPr id="5" name="Picture 4"/>
          <p:cNvPicPr>
            <a:picLocks noChangeAspect="1"/>
          </p:cNvPicPr>
          <p:nvPr/>
        </p:nvPicPr>
        <p:blipFill>
          <a:blip r:embed="rId3"/>
          <a:stretch>
            <a:fillRect/>
          </a:stretch>
        </p:blipFill>
        <p:spPr>
          <a:xfrm>
            <a:off x="7184232" y="3952874"/>
            <a:ext cx="1905000" cy="2857500"/>
          </a:xfrm>
          <a:prstGeom prst="rect">
            <a:avLst/>
          </a:prstGeom>
        </p:spPr>
      </p:pic>
      <p:pic>
        <p:nvPicPr>
          <p:cNvPr id="6" name="Picture 5"/>
          <p:cNvPicPr>
            <a:picLocks noChangeAspect="1"/>
          </p:cNvPicPr>
          <p:nvPr/>
        </p:nvPicPr>
        <p:blipFill>
          <a:blip r:embed="rId4"/>
          <a:stretch>
            <a:fillRect/>
          </a:stretch>
        </p:blipFill>
        <p:spPr>
          <a:xfrm>
            <a:off x="9732167" y="1004889"/>
            <a:ext cx="2319337" cy="2319337"/>
          </a:xfrm>
          <a:prstGeom prst="rect">
            <a:avLst/>
          </a:prstGeom>
        </p:spPr>
      </p:pic>
      <p:pic>
        <p:nvPicPr>
          <p:cNvPr id="8" name="Picture 7"/>
          <p:cNvPicPr>
            <a:picLocks noChangeAspect="1"/>
          </p:cNvPicPr>
          <p:nvPr/>
        </p:nvPicPr>
        <p:blipFill rotWithShape="1">
          <a:blip r:embed="rId5"/>
          <a:srcRect l="17358" r="24551"/>
          <a:stretch/>
        </p:blipFill>
        <p:spPr>
          <a:xfrm>
            <a:off x="8732042" y="2703017"/>
            <a:ext cx="2000250" cy="2152055"/>
          </a:xfrm>
          <a:prstGeom prst="rect">
            <a:avLst/>
          </a:prstGeom>
        </p:spPr>
      </p:pic>
      <p:pic>
        <p:nvPicPr>
          <p:cNvPr id="9" name="Picture 8"/>
          <p:cNvPicPr>
            <a:picLocks noChangeAspect="1"/>
          </p:cNvPicPr>
          <p:nvPr/>
        </p:nvPicPr>
        <p:blipFill>
          <a:blip r:embed="rId6"/>
          <a:stretch>
            <a:fillRect/>
          </a:stretch>
        </p:blipFill>
        <p:spPr>
          <a:xfrm>
            <a:off x="9820272" y="4586288"/>
            <a:ext cx="2143125" cy="2143125"/>
          </a:xfrm>
          <a:prstGeom prst="rect">
            <a:avLst/>
          </a:prstGeom>
        </p:spPr>
      </p:pic>
    </p:spTree>
    <p:extLst>
      <p:ext uri="{BB962C8B-B14F-4D97-AF65-F5344CB8AC3E}">
        <p14:creationId xmlns:p14="http://schemas.microsoft.com/office/powerpoint/2010/main" val="2971030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10515600" cy="832513"/>
          </a:xfrm>
        </p:spPr>
        <p:txBody>
          <a:bodyPr/>
          <a:lstStyle/>
          <a:p>
            <a:pPr algn="ctr"/>
            <a:r>
              <a:rPr lang="en-US" b="1" dirty="0"/>
              <a:t>Alt-Right Political Regime?</a:t>
            </a:r>
          </a:p>
        </p:txBody>
      </p:sp>
      <p:sp>
        <p:nvSpPr>
          <p:cNvPr id="3" name="Content Placeholder 2"/>
          <p:cNvSpPr>
            <a:spLocks noGrp="1"/>
          </p:cNvSpPr>
          <p:nvPr>
            <p:ph idx="1"/>
          </p:nvPr>
        </p:nvSpPr>
        <p:spPr>
          <a:xfrm>
            <a:off x="163773" y="928048"/>
            <a:ext cx="11887200" cy="5800298"/>
          </a:xfrm>
        </p:spPr>
        <p:txBody>
          <a:bodyPr>
            <a:normAutofit fontScale="77500" lnSpcReduction="20000"/>
          </a:bodyPr>
          <a:lstStyle/>
          <a:p>
            <a:r>
              <a:rPr lang="en-US" dirty="0" smtClean="0"/>
              <a:t>What would an Alt-Right Regime look like? All we have to do is simply look to what Trump does and extrapolate it for a reconstructive presidency.</a:t>
            </a:r>
          </a:p>
          <a:p>
            <a:r>
              <a:rPr lang="en-US" dirty="0" smtClean="0"/>
              <a:t>A new authoritarianism would look less like 20</a:t>
            </a:r>
            <a:r>
              <a:rPr lang="en-US" baseline="30000" dirty="0" smtClean="0"/>
              <a:t>th</a:t>
            </a:r>
            <a:r>
              <a:rPr lang="en-US" dirty="0" smtClean="0"/>
              <a:t> Century authoritarianism (which relied on terror) </a:t>
            </a:r>
            <a:r>
              <a:rPr lang="en-US" dirty="0"/>
              <a:t>and </a:t>
            </a:r>
            <a:r>
              <a:rPr lang="en-US" dirty="0" smtClean="0"/>
              <a:t>depend more on </a:t>
            </a:r>
            <a:r>
              <a:rPr lang="en-US" dirty="0"/>
              <a:t>rule-twisting, the manipulation of information, and the co-optation of </a:t>
            </a:r>
            <a:r>
              <a:rPr lang="en-US" dirty="0" smtClean="0"/>
              <a:t>elites. Instead of Hitler, Stalin, and Mao, think instead of modern regimes who have turned away from democracy: Russia </a:t>
            </a:r>
            <a:r>
              <a:rPr lang="en-US" dirty="0"/>
              <a:t>under Putin, Venezuela under </a:t>
            </a:r>
            <a:r>
              <a:rPr lang="en-US" dirty="0" smtClean="0"/>
              <a:t>Chavez, South Africa under Zuma, Turkey</a:t>
            </a:r>
            <a:r>
              <a:rPr lang="en-US" dirty="0"/>
              <a:t> </a:t>
            </a:r>
            <a:r>
              <a:rPr lang="en-US" dirty="0" smtClean="0"/>
              <a:t>under </a:t>
            </a:r>
            <a:r>
              <a:rPr lang="en-US" dirty="0" err="1" smtClean="0"/>
              <a:t>Erdoğan</a:t>
            </a:r>
            <a:r>
              <a:rPr lang="en-US" dirty="0" smtClean="0"/>
              <a:t>, Hungary under </a:t>
            </a:r>
            <a:r>
              <a:rPr lang="en-US" dirty="0" err="1"/>
              <a:t>Orbán</a:t>
            </a:r>
            <a:r>
              <a:rPr lang="en-US" dirty="0" smtClean="0"/>
              <a:t>, </a:t>
            </a:r>
            <a:r>
              <a:rPr lang="en-US" dirty="0" err="1" smtClean="0"/>
              <a:t>Duterte</a:t>
            </a:r>
            <a:r>
              <a:rPr lang="en-US" dirty="0" smtClean="0"/>
              <a:t> in the Philippines, etc.</a:t>
            </a:r>
          </a:p>
          <a:p>
            <a:r>
              <a:rPr lang="en-US" dirty="0" smtClean="0"/>
              <a:t>It would entail: </a:t>
            </a:r>
          </a:p>
          <a:p>
            <a:pPr lvl="1"/>
            <a:r>
              <a:rPr lang="en-US" sz="2600" b="1" dirty="0" smtClean="0"/>
              <a:t>repressive </a:t>
            </a:r>
            <a:r>
              <a:rPr lang="en-US" sz="2600" b="1" dirty="0" err="1"/>
              <a:t>kleptocracy</a:t>
            </a:r>
            <a:r>
              <a:rPr lang="en-US" sz="2600" dirty="0"/>
              <a:t>, led by rulers motivated by greed rather than by </a:t>
            </a:r>
            <a:r>
              <a:rPr lang="en-US" sz="2600" dirty="0" smtClean="0"/>
              <a:t>idealism or even pragmatism. The aim is to enrich themselves and their friends. </a:t>
            </a:r>
            <a:r>
              <a:rPr lang="en-US" sz="2600" dirty="0"/>
              <a:t>P</a:t>
            </a:r>
            <a:r>
              <a:rPr lang="en-US" sz="2600" dirty="0" smtClean="0"/>
              <a:t>residents </a:t>
            </a:r>
            <a:r>
              <a:rPr lang="en-US" sz="2600" dirty="0"/>
              <a:t>are not bound by the conflict-of-interest rules that govern everyone else in the executive </a:t>
            </a:r>
            <a:r>
              <a:rPr lang="en-US" sz="2600" dirty="0" smtClean="0"/>
              <a:t>branch. Even outright bribery of elected officials is difficult to prosecute in court.</a:t>
            </a:r>
          </a:p>
          <a:p>
            <a:pPr lvl="1"/>
            <a:r>
              <a:rPr lang="en-US" sz="2600" b="1" dirty="0"/>
              <a:t>e</a:t>
            </a:r>
            <a:r>
              <a:rPr lang="en-US" sz="2600" b="1" dirty="0" smtClean="0"/>
              <a:t>lectoral </a:t>
            </a:r>
            <a:r>
              <a:rPr lang="en-US" sz="2600" b="1" dirty="0"/>
              <a:t>rules </a:t>
            </a:r>
            <a:r>
              <a:rPr lang="en-US" sz="2600" dirty="0" smtClean="0"/>
              <a:t>that favor </a:t>
            </a:r>
            <a:r>
              <a:rPr lang="en-US" sz="2600" dirty="0"/>
              <a:t>incumbent power-holders in ways both obvious and </a:t>
            </a:r>
            <a:r>
              <a:rPr lang="en-US" sz="2600" dirty="0" smtClean="0"/>
              <a:t>subtle: making voting difficult and seemingly meaningless.</a:t>
            </a:r>
          </a:p>
          <a:p>
            <a:pPr lvl="1"/>
            <a:r>
              <a:rPr lang="en-US" sz="2600" b="1" dirty="0" smtClean="0"/>
              <a:t>payback </a:t>
            </a:r>
            <a:r>
              <a:rPr lang="en-US" sz="2600" b="1" dirty="0"/>
              <a:t>on </a:t>
            </a:r>
            <a:r>
              <a:rPr lang="en-US" sz="2600" b="1" dirty="0" smtClean="0"/>
              <a:t>critics </a:t>
            </a:r>
            <a:r>
              <a:rPr lang="en-US" sz="2600" dirty="0" smtClean="0"/>
              <a:t>and construction </a:t>
            </a:r>
            <a:r>
              <a:rPr lang="en-US" sz="2600" dirty="0"/>
              <a:t>of an apparatus of impunity and </a:t>
            </a:r>
            <a:r>
              <a:rPr lang="en-US" sz="2600" dirty="0" smtClean="0"/>
              <a:t>revenge. Use of the pardon, appointment, and removal powers to ensure a government of those </a:t>
            </a:r>
            <a:r>
              <a:rPr lang="en-US" sz="2600" dirty="0"/>
              <a:t>who would protect the president’s interests, dealings, and </a:t>
            </a:r>
            <a:r>
              <a:rPr lang="en-US" sz="2600" dirty="0" smtClean="0"/>
              <a:t>indiscretions.</a:t>
            </a:r>
          </a:p>
          <a:p>
            <a:pPr lvl="1"/>
            <a:r>
              <a:rPr lang="en-US" sz="2600" b="1" dirty="0" smtClean="0"/>
              <a:t>emphasis on “law and order” </a:t>
            </a:r>
            <a:r>
              <a:rPr lang="en-US" sz="2600" dirty="0" smtClean="0"/>
              <a:t>through propagation of falsehoods about crime spiraling </a:t>
            </a:r>
            <a:r>
              <a:rPr lang="en-US" sz="2600" dirty="0"/>
              <a:t>out of </a:t>
            </a:r>
            <a:r>
              <a:rPr lang="en-US" sz="2600" dirty="0" smtClean="0"/>
              <a:t>control, terrorists roaming at </a:t>
            </a:r>
            <a:r>
              <a:rPr lang="en-US" sz="2600" dirty="0"/>
              <a:t>large in </a:t>
            </a:r>
            <a:r>
              <a:rPr lang="en-US" sz="2600" dirty="0" smtClean="0"/>
              <a:t>the country, and </a:t>
            </a:r>
            <a:r>
              <a:rPr lang="en-US" sz="2600" dirty="0"/>
              <a:t>that police are regularly gunned </a:t>
            </a:r>
            <a:r>
              <a:rPr lang="en-US" sz="2600" dirty="0" smtClean="0"/>
              <a:t>down.</a:t>
            </a:r>
            <a:r>
              <a:rPr lang="en-US" sz="2600" dirty="0"/>
              <a:t> </a:t>
            </a:r>
            <a:r>
              <a:rPr lang="en-US" sz="2600" dirty="0" smtClean="0"/>
              <a:t>Thus, civil unrest against the regime plays into the false “law and order” narrative</a:t>
            </a:r>
            <a:r>
              <a:rPr lang="en-US" sz="2600" dirty="0"/>
              <a:t> </a:t>
            </a:r>
            <a:r>
              <a:rPr lang="en-US" sz="2600" dirty="0" smtClean="0"/>
              <a:t>that the nation is out of control. Furthermore, </a:t>
            </a:r>
            <a:r>
              <a:rPr lang="en-US" sz="2600" dirty="0"/>
              <a:t>harsh law enforcement </a:t>
            </a:r>
            <a:r>
              <a:rPr lang="en-US" sz="2600" dirty="0" smtClean="0"/>
              <a:t>benefits the regime, not by quashing unrest</a:t>
            </a:r>
            <a:r>
              <a:rPr lang="en-US" sz="2600" dirty="0"/>
              <a:t>, but to the extent that it enflames more of it, </a:t>
            </a:r>
            <a:r>
              <a:rPr lang="en-US" sz="2600" dirty="0" smtClean="0"/>
              <a:t>reaffirming the </a:t>
            </a:r>
            <a:r>
              <a:rPr lang="en-US" sz="2600" dirty="0"/>
              <a:t>apocalyptic vision </a:t>
            </a:r>
            <a:r>
              <a:rPr lang="en-US" sz="2600" dirty="0" smtClean="0"/>
              <a:t>of a nation on the brink of collapse.</a:t>
            </a:r>
          </a:p>
          <a:p>
            <a:pPr lvl="1"/>
            <a:r>
              <a:rPr lang="en-US" sz="2600" b="1" dirty="0" smtClean="0"/>
              <a:t>sustained lying </a:t>
            </a:r>
            <a:r>
              <a:rPr lang="en-US" sz="2600" dirty="0" smtClean="0"/>
              <a:t>to assert power over truth. Lying </a:t>
            </a:r>
            <a:r>
              <a:rPr lang="en-US" sz="2600" i="1" dirty="0" smtClean="0"/>
              <a:t>is</a:t>
            </a:r>
            <a:r>
              <a:rPr lang="en-US" sz="2600" dirty="0" smtClean="0"/>
              <a:t> the message…. (cont.)</a:t>
            </a:r>
          </a:p>
        </p:txBody>
      </p:sp>
    </p:spTree>
    <p:extLst>
      <p:ext uri="{BB962C8B-B14F-4D97-AF65-F5344CB8AC3E}">
        <p14:creationId xmlns:p14="http://schemas.microsoft.com/office/powerpoint/2010/main" val="3046198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6"/>
            <a:ext cx="10515600" cy="559558"/>
          </a:xfrm>
        </p:spPr>
        <p:txBody>
          <a:bodyPr>
            <a:normAutofit fontScale="90000"/>
          </a:bodyPr>
          <a:lstStyle/>
          <a:p>
            <a:pPr algn="ctr"/>
            <a:r>
              <a:rPr lang="en-US" b="1" dirty="0"/>
              <a:t>Alt-Right Political Regime?</a:t>
            </a:r>
          </a:p>
        </p:txBody>
      </p:sp>
      <p:sp>
        <p:nvSpPr>
          <p:cNvPr id="3" name="Content Placeholder 2"/>
          <p:cNvSpPr>
            <a:spLocks noGrp="1"/>
          </p:cNvSpPr>
          <p:nvPr>
            <p:ph idx="1"/>
          </p:nvPr>
        </p:nvSpPr>
        <p:spPr>
          <a:xfrm>
            <a:off x="163773" y="655093"/>
            <a:ext cx="11887200" cy="6073253"/>
          </a:xfrm>
        </p:spPr>
        <p:txBody>
          <a:bodyPr>
            <a:normAutofit fontScale="85000" lnSpcReduction="10000"/>
          </a:bodyPr>
          <a:lstStyle/>
          <a:p>
            <a:pPr lvl="1"/>
            <a:r>
              <a:rPr lang="en-US" b="1" dirty="0" err="1" smtClean="0"/>
              <a:t>delegitimization</a:t>
            </a:r>
            <a:r>
              <a:rPr lang="en-US" b="1" dirty="0" smtClean="0"/>
              <a:t> of </a:t>
            </a:r>
            <a:r>
              <a:rPr lang="en-US" b="1" dirty="0"/>
              <a:t>accountability journalism </a:t>
            </a:r>
            <a:r>
              <a:rPr lang="en-US" dirty="0"/>
              <a:t>by framing it as </a:t>
            </a:r>
            <a:r>
              <a:rPr lang="en-US" dirty="0" smtClean="0"/>
              <a:t>fake, partisan, the opposition, and un-American. There would be strident denials that </a:t>
            </a:r>
            <a:r>
              <a:rPr lang="en-US" dirty="0"/>
              <a:t>such a thing as independent judgment can </a:t>
            </a:r>
            <a:r>
              <a:rPr lang="en-US" dirty="0" smtClean="0"/>
              <a:t>exist, that all </a:t>
            </a:r>
            <a:r>
              <a:rPr lang="en-US" dirty="0"/>
              <a:t>reporting serves an </a:t>
            </a:r>
            <a:r>
              <a:rPr lang="en-US" dirty="0" smtClean="0"/>
              <a:t>agenda, and that there </a:t>
            </a:r>
            <a:r>
              <a:rPr lang="en-US" dirty="0"/>
              <a:t>is no truth, only competing attempts to grab power</a:t>
            </a:r>
            <a:r>
              <a:rPr lang="en-US" dirty="0" smtClean="0"/>
              <a:t>. Spreading </a:t>
            </a:r>
            <a:r>
              <a:rPr lang="en-US" dirty="0"/>
              <a:t>cynicism </a:t>
            </a:r>
            <a:r>
              <a:rPr lang="en-US" dirty="0" smtClean="0"/>
              <a:t>is actually more effective than </a:t>
            </a:r>
            <a:r>
              <a:rPr lang="en-US" dirty="0"/>
              <a:t>by deceiving followers with false </a:t>
            </a:r>
            <a:r>
              <a:rPr lang="en-US" dirty="0" smtClean="0"/>
              <a:t>beliefs: believers </a:t>
            </a:r>
            <a:r>
              <a:rPr lang="en-US" dirty="0"/>
              <a:t>can be disillusioned; people who expect to hear only lies can hardly complain when a lie is exposed. The inculcation of cynicism breaks down the distinction between those forms of media that try their imperfect best to report the truth, and those that purvey falsehoods for reasons of profit or ideology. </a:t>
            </a:r>
            <a:r>
              <a:rPr lang="en-US" i="1" dirty="0"/>
              <a:t>The New York </a:t>
            </a:r>
            <a:r>
              <a:rPr lang="en-US" i="1" dirty="0" smtClean="0"/>
              <a:t>Times </a:t>
            </a:r>
            <a:r>
              <a:rPr lang="en-US" dirty="0" smtClean="0"/>
              <a:t>becomes </a:t>
            </a:r>
            <a:r>
              <a:rPr lang="en-US" dirty="0"/>
              <a:t>the equivalent of Russia’s RT; </a:t>
            </a:r>
            <a:r>
              <a:rPr lang="en-US" i="1" dirty="0"/>
              <a:t>The</a:t>
            </a:r>
            <a:r>
              <a:rPr lang="en-US" dirty="0"/>
              <a:t> </a:t>
            </a:r>
            <a:r>
              <a:rPr lang="en-US" i="1" dirty="0"/>
              <a:t>Washington Post</a:t>
            </a:r>
            <a:r>
              <a:rPr lang="en-US" dirty="0"/>
              <a:t> of Breitbart; NPR of </a:t>
            </a:r>
            <a:r>
              <a:rPr lang="en-US" dirty="0" err="1"/>
              <a:t>Infowars</a:t>
            </a:r>
            <a:r>
              <a:rPr lang="en-US" dirty="0"/>
              <a:t>.</a:t>
            </a:r>
            <a:endParaRPr lang="en-US" dirty="0" smtClean="0"/>
          </a:p>
          <a:p>
            <a:pPr lvl="1"/>
            <a:r>
              <a:rPr lang="en-US" b="1" dirty="0" smtClean="0"/>
              <a:t>promotion of the </a:t>
            </a:r>
            <a:r>
              <a:rPr lang="en-US" b="1" dirty="0"/>
              <a:t>conservative entertainment-outrage </a:t>
            </a:r>
            <a:r>
              <a:rPr lang="en-US" b="1" dirty="0" smtClean="0"/>
              <a:t>media complex </a:t>
            </a:r>
            <a:r>
              <a:rPr lang="en-US" dirty="0" smtClean="0"/>
              <a:t>which will </a:t>
            </a:r>
            <a:r>
              <a:rPr lang="en-US" dirty="0"/>
              <a:t>eagerly </a:t>
            </a:r>
            <a:r>
              <a:rPr lang="en-US" dirty="0" smtClean="0"/>
              <a:t>assist the regime in its authoritarian agenda as their ratings and bottom-lines rise. </a:t>
            </a:r>
            <a:r>
              <a:rPr lang="en-US" dirty="0"/>
              <a:t>G</a:t>
            </a:r>
            <a:r>
              <a:rPr lang="en-US" dirty="0" smtClean="0"/>
              <a:t>overnment </a:t>
            </a:r>
            <a:r>
              <a:rPr lang="en-US" dirty="0"/>
              <a:t>allies own more and more media </a:t>
            </a:r>
            <a:r>
              <a:rPr lang="en-US" dirty="0" smtClean="0"/>
              <a:t>outlets. </a:t>
            </a:r>
            <a:r>
              <a:rPr lang="en-US" dirty="0"/>
              <a:t>At the same time, independent media lose advertising under government pressure.</a:t>
            </a:r>
          </a:p>
          <a:p>
            <a:pPr lvl="1"/>
            <a:r>
              <a:rPr lang="en-US" b="1" dirty="0" smtClean="0"/>
              <a:t>artfully </a:t>
            </a:r>
            <a:r>
              <a:rPr lang="en-US" b="1" dirty="0"/>
              <a:t>generating an endless sequence of controversies</a:t>
            </a:r>
            <a:r>
              <a:rPr lang="en-US" dirty="0"/>
              <a:t> that leave </a:t>
            </a:r>
            <a:r>
              <a:rPr lang="en-US" dirty="0" smtClean="0"/>
              <a:t>cultural conservatives feeling </a:t>
            </a:r>
            <a:r>
              <a:rPr lang="en-US" dirty="0"/>
              <a:t>misunderstood and victimized by liberals, foreigners, </a:t>
            </a:r>
            <a:r>
              <a:rPr lang="en-US" dirty="0" smtClean="0"/>
              <a:t>etc. in order to sustain support for the government in the face of bad news.</a:t>
            </a:r>
          </a:p>
          <a:p>
            <a:pPr lvl="1"/>
            <a:r>
              <a:rPr lang="en-US" b="1" dirty="0" smtClean="0"/>
              <a:t>possible </a:t>
            </a:r>
            <a:r>
              <a:rPr lang="en-US" b="1" dirty="0"/>
              <a:t>jettisoning the institutional Republican Party </a:t>
            </a:r>
            <a:r>
              <a:rPr lang="en-US" dirty="0"/>
              <a:t>in favor of an ad hoc populist coalition, joining nationalism to generous social spending—a mix that’s worked well for authoritarians in places like Poland</a:t>
            </a:r>
            <a:r>
              <a:rPr lang="en-US" dirty="0" smtClean="0"/>
              <a:t>.</a:t>
            </a:r>
          </a:p>
          <a:p>
            <a:r>
              <a:rPr lang="en-US" dirty="0" smtClean="0"/>
              <a:t>The Alt-Right president will create </a:t>
            </a:r>
            <a:r>
              <a:rPr lang="en-US" dirty="0"/>
              <a:t>an atmosphere of personal munificence, in which graft does not matter, because rules and institutions do not matter. </a:t>
            </a:r>
            <a:r>
              <a:rPr lang="en-US" dirty="0" smtClean="0"/>
              <a:t>The president will associate </a:t>
            </a:r>
            <a:r>
              <a:rPr lang="en-US" dirty="0"/>
              <a:t>economic benefit with personal </a:t>
            </a:r>
            <a:r>
              <a:rPr lang="en-US" dirty="0" smtClean="0"/>
              <a:t>favor, create </a:t>
            </a:r>
            <a:r>
              <a:rPr lang="en-US" dirty="0"/>
              <a:t>personal constituencies, and </a:t>
            </a:r>
            <a:r>
              <a:rPr lang="en-US" dirty="0" smtClean="0"/>
              <a:t>implicate </a:t>
            </a:r>
            <a:r>
              <a:rPr lang="en-US" dirty="0"/>
              <a:t>other people in his corruption. That, over time, </a:t>
            </a:r>
            <a:r>
              <a:rPr lang="en-US" dirty="0" smtClean="0"/>
              <a:t>will subvert </a:t>
            </a:r>
            <a:r>
              <a:rPr lang="en-US" dirty="0"/>
              <a:t>the institutions of democracy and the rule of law. If the public cannot be induced to care, the power of the investigators serving at </a:t>
            </a:r>
            <a:r>
              <a:rPr lang="en-US" dirty="0" smtClean="0"/>
              <a:t>the president’s </a:t>
            </a:r>
            <a:r>
              <a:rPr lang="en-US" dirty="0"/>
              <a:t>pleasure will be diminished all the more.</a:t>
            </a:r>
          </a:p>
          <a:p>
            <a:pPr lvl="1"/>
            <a:endParaRPr lang="en-US" dirty="0"/>
          </a:p>
        </p:txBody>
      </p:sp>
    </p:spTree>
    <p:extLst>
      <p:ext uri="{BB962C8B-B14F-4D97-AF65-F5344CB8AC3E}">
        <p14:creationId xmlns:p14="http://schemas.microsoft.com/office/powerpoint/2010/main" val="2708716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9"/>
            <a:ext cx="10515600" cy="1215344"/>
          </a:xfrm>
        </p:spPr>
        <p:txBody>
          <a:bodyPr/>
          <a:lstStyle/>
          <a:p>
            <a:pPr algn="ctr"/>
            <a:r>
              <a:rPr lang="en-US" b="1" dirty="0" smtClean="0"/>
              <a:t>New Left Political Regime</a:t>
            </a:r>
            <a:endParaRPr lang="en-US" b="1" dirty="0"/>
          </a:p>
        </p:txBody>
      </p:sp>
      <p:sp>
        <p:nvSpPr>
          <p:cNvPr id="3" name="Content Placeholder 2"/>
          <p:cNvSpPr>
            <a:spLocks noGrp="1"/>
          </p:cNvSpPr>
          <p:nvPr>
            <p:ph idx="1"/>
          </p:nvPr>
        </p:nvSpPr>
        <p:spPr>
          <a:xfrm>
            <a:off x="108488" y="1528549"/>
            <a:ext cx="11964692" cy="5213214"/>
          </a:xfrm>
        </p:spPr>
        <p:txBody>
          <a:bodyPr>
            <a:normAutofit fontScale="77500" lnSpcReduction="20000"/>
          </a:bodyPr>
          <a:lstStyle/>
          <a:p>
            <a:r>
              <a:rPr lang="en-US" dirty="0" smtClean="0"/>
              <a:t>Obama </a:t>
            </a:r>
            <a:r>
              <a:rPr lang="en-US" dirty="0"/>
              <a:t>sketched an outline of what an alternative to </a:t>
            </a:r>
            <a:r>
              <a:rPr lang="en-US" dirty="0" err="1"/>
              <a:t>Reaganism</a:t>
            </a:r>
            <a:r>
              <a:rPr lang="en-US" dirty="0"/>
              <a:t> </a:t>
            </a:r>
            <a:r>
              <a:rPr lang="en-US" dirty="0" smtClean="0"/>
              <a:t>might look like but he was unable to dislodge </a:t>
            </a:r>
            <a:r>
              <a:rPr lang="en-US" dirty="0"/>
              <a:t>the </a:t>
            </a:r>
            <a:r>
              <a:rPr lang="en-US" dirty="0" smtClean="0"/>
              <a:t>New Right orthodoxy and was forced to govern within its constraints.</a:t>
            </a:r>
          </a:p>
          <a:p>
            <a:r>
              <a:rPr lang="en-US" dirty="0" smtClean="0"/>
              <a:t>Consider another preemptive president: Richard </a:t>
            </a:r>
            <a:r>
              <a:rPr lang="en-US" dirty="0"/>
              <a:t>Nixon. He had this idea of the Southern strategy, a way to break white voters off from the Democratic Party, but the regime of New Deal liberalism was too strong for him to accomplish a wholesale political reconstruction. That had to wait for Ronald </a:t>
            </a:r>
            <a:r>
              <a:rPr lang="en-US" dirty="0" smtClean="0"/>
              <a:t>Reagan and over the course of the New Right regime, white southerners increasingly switched their party affiliations and votes from Democrats to Republicans. </a:t>
            </a:r>
          </a:p>
          <a:p>
            <a:r>
              <a:rPr lang="en-US" dirty="0" smtClean="0"/>
              <a:t>Similar to Nixon, </a:t>
            </a:r>
            <a:r>
              <a:rPr lang="en-US" dirty="0"/>
              <a:t>Obama </a:t>
            </a:r>
            <a:r>
              <a:rPr lang="en-US" dirty="0" smtClean="0"/>
              <a:t>had </a:t>
            </a:r>
            <a:r>
              <a:rPr lang="en-US" dirty="0"/>
              <a:t>this idea of a diverse coalition </a:t>
            </a:r>
            <a:r>
              <a:rPr lang="en-US" dirty="0" smtClean="0"/>
              <a:t>(educated, urban whites; racial minorities; immigrants; gays and lesbians; young people, etc.) but </a:t>
            </a:r>
            <a:r>
              <a:rPr lang="en-US" dirty="0"/>
              <a:t>he </a:t>
            </a:r>
            <a:r>
              <a:rPr lang="en-US" dirty="0" smtClean="0"/>
              <a:t>failed to displace </a:t>
            </a:r>
            <a:r>
              <a:rPr lang="en-US" dirty="0"/>
              <a:t>the old </a:t>
            </a:r>
            <a:r>
              <a:rPr lang="en-US" dirty="0" smtClean="0"/>
              <a:t>New Right orthodoxy</a:t>
            </a:r>
            <a:r>
              <a:rPr lang="en-US" dirty="0"/>
              <a:t>. </a:t>
            </a:r>
            <a:endParaRPr lang="en-US" dirty="0" smtClean="0"/>
          </a:p>
          <a:p>
            <a:r>
              <a:rPr lang="en-US" dirty="0" smtClean="0"/>
              <a:t>If </a:t>
            </a:r>
            <a:r>
              <a:rPr lang="en-US" dirty="0"/>
              <a:t>you have a real disjunctive moment now, if conservatism finally implodes, if it exposes through its insufficient actions the impossibility of its own formula, then we should expect Trump to be replaced by a genuine reconstructive leader, someone who can firmly </a:t>
            </a:r>
            <a:r>
              <a:rPr lang="en-US" dirty="0" smtClean="0"/>
              <a:t>repudiate </a:t>
            </a:r>
            <a:r>
              <a:rPr lang="en-US" dirty="0" err="1" smtClean="0"/>
              <a:t>Reaganism</a:t>
            </a:r>
            <a:r>
              <a:rPr lang="en-US" dirty="0" smtClean="0"/>
              <a:t> </a:t>
            </a:r>
            <a:r>
              <a:rPr lang="en-US" dirty="0"/>
              <a:t>and completely redefine the terms and conditions of legitimate national government</a:t>
            </a:r>
            <a:r>
              <a:rPr lang="en-US" dirty="0" smtClean="0"/>
              <a:t>.</a:t>
            </a:r>
          </a:p>
          <a:p>
            <a:r>
              <a:rPr lang="en-US" dirty="0" smtClean="0"/>
              <a:t>This would most easily be accomplished by a “new,” “young,” Democrat who adopts the Obama language of inclusion but backs it up with a new ideological direction and coalition of interests combined with institutional changes to sustain them over the coming decades.</a:t>
            </a:r>
          </a:p>
          <a:p>
            <a:r>
              <a:rPr lang="en-US" dirty="0" smtClean="0"/>
              <a:t>Democrats are already jockeying to be the next reconstructive president: Cory Booker, Kamala Harris, Tom Perez, the Castro brothers….</a:t>
            </a:r>
            <a:endParaRPr lang="en-US" dirty="0"/>
          </a:p>
        </p:txBody>
      </p:sp>
    </p:spTree>
    <p:extLst>
      <p:ext uri="{BB962C8B-B14F-4D97-AF65-F5344CB8AC3E}">
        <p14:creationId xmlns:p14="http://schemas.microsoft.com/office/powerpoint/2010/main" val="3013500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8"/>
            <a:ext cx="10515600" cy="1051571"/>
          </a:xfrm>
        </p:spPr>
        <p:txBody>
          <a:bodyPr/>
          <a:lstStyle/>
          <a:p>
            <a:pPr algn="ctr"/>
            <a:r>
              <a:rPr lang="en-US" b="1" dirty="0" smtClean="0"/>
              <a:t>New Left Political Regime</a:t>
            </a:r>
            <a:endParaRPr lang="en-US" b="1" dirty="0"/>
          </a:p>
        </p:txBody>
      </p:sp>
      <p:sp>
        <p:nvSpPr>
          <p:cNvPr id="3" name="Content Placeholder 2"/>
          <p:cNvSpPr>
            <a:spLocks noGrp="1"/>
          </p:cNvSpPr>
          <p:nvPr>
            <p:ph idx="1"/>
          </p:nvPr>
        </p:nvSpPr>
        <p:spPr>
          <a:xfrm>
            <a:off x="108488" y="1296536"/>
            <a:ext cx="11964692" cy="5429727"/>
          </a:xfrm>
        </p:spPr>
        <p:txBody>
          <a:bodyPr>
            <a:normAutofit fontScale="62500" lnSpcReduction="20000"/>
          </a:bodyPr>
          <a:lstStyle/>
          <a:p>
            <a:pPr fontAlgn="base"/>
            <a:r>
              <a:rPr lang="en-US" dirty="0" smtClean="0"/>
              <a:t>Might the New Left regime be a clone of the New Deal liberal regime with Bernie Sanders or Elizabeth Warren as the </a:t>
            </a:r>
            <a:r>
              <a:rPr lang="en-US" dirty="0" err="1" smtClean="0"/>
              <a:t>reconstructor</a:t>
            </a:r>
            <a:r>
              <a:rPr lang="en-US" dirty="0" smtClean="0"/>
              <a:t>? Probably not. Something </a:t>
            </a:r>
            <a:r>
              <a:rPr lang="en-US" dirty="0"/>
              <a:t>much broader than the current left alternative—something that mixes things up—might be more </a:t>
            </a:r>
            <a:r>
              <a:rPr lang="en-US" dirty="0" smtClean="0"/>
              <a:t>attractive.</a:t>
            </a:r>
          </a:p>
          <a:p>
            <a:pPr fontAlgn="base"/>
            <a:r>
              <a:rPr lang="en-US" dirty="0"/>
              <a:t>We </a:t>
            </a:r>
            <a:r>
              <a:rPr lang="en-US" dirty="0" smtClean="0"/>
              <a:t>saw in </a:t>
            </a:r>
            <a:r>
              <a:rPr lang="en-US" dirty="0"/>
              <a:t>the rise of Donald Trump the limitations of thinking in terms of Reagan-style conservatism versus Obama-style progressivism. </a:t>
            </a:r>
            <a:r>
              <a:rPr lang="en-US" dirty="0" smtClean="0"/>
              <a:t>Trump is </a:t>
            </a:r>
            <a:r>
              <a:rPr lang="en-US" dirty="0"/>
              <a:t>already mixing up these new coalitions with a different ideological makeup than anything we have seen before. That’s precisely why he is out of sync with his own party. The most brilliant and interesting thing about Trump is that he has a sense of creating something </a:t>
            </a:r>
            <a:r>
              <a:rPr lang="en-US" dirty="0" smtClean="0"/>
              <a:t>that</a:t>
            </a:r>
            <a:r>
              <a:rPr lang="en-US" dirty="0"/>
              <a:t> </a:t>
            </a:r>
            <a:r>
              <a:rPr lang="en-US" dirty="0" smtClean="0"/>
              <a:t>is </a:t>
            </a:r>
            <a:r>
              <a:rPr lang="en-US" dirty="0"/>
              <a:t>largely alien to the Republican Party but which at least is fresh and new.</a:t>
            </a:r>
            <a:endParaRPr lang="en-US" dirty="0" smtClean="0"/>
          </a:p>
          <a:p>
            <a:pPr fontAlgn="base"/>
            <a:r>
              <a:rPr lang="en-US" dirty="0" smtClean="0"/>
              <a:t>With </a:t>
            </a:r>
            <a:r>
              <a:rPr lang="en-US" dirty="0"/>
              <a:t>that in mind, it </a:t>
            </a:r>
            <a:r>
              <a:rPr lang="en-US" dirty="0" smtClean="0"/>
              <a:t>is probably wrongheaded </a:t>
            </a:r>
            <a:r>
              <a:rPr lang="en-US" dirty="0"/>
              <a:t>for Democrats to plan on returning to power on the basis of old-school left-liberalism. It might be better to consider what a totally different configuration would look like. Instead of trying more of the same, </a:t>
            </a:r>
            <a:r>
              <a:rPr lang="en-US" dirty="0" smtClean="0"/>
              <a:t>Democrats would be wise to </a:t>
            </a:r>
            <a:r>
              <a:rPr lang="en-US" dirty="0"/>
              <a:t>think about what something completely different would look like for them, and how they can bring it about. It would need to be something broader than just harping on the old lines of cleavage.</a:t>
            </a:r>
          </a:p>
          <a:p>
            <a:pPr fontAlgn="base"/>
            <a:r>
              <a:rPr lang="en-US" dirty="0"/>
              <a:t>Think about reconstructive leaders in the past. They </a:t>
            </a:r>
            <a:r>
              <a:rPr lang="en-US" dirty="0" smtClean="0"/>
              <a:t>did not simply come </a:t>
            </a:r>
            <a:r>
              <a:rPr lang="en-US" dirty="0"/>
              <a:t>in with the opposite of what was there before. There </a:t>
            </a:r>
            <a:r>
              <a:rPr lang="en-US" dirty="0" smtClean="0"/>
              <a:t>has not </a:t>
            </a:r>
            <a:r>
              <a:rPr lang="en-US" dirty="0"/>
              <a:t>always been this eternal battle of liberalism and conservatism—if conservatism loses then liberalism wins. </a:t>
            </a:r>
            <a:r>
              <a:rPr lang="en-US" dirty="0" smtClean="0"/>
              <a:t>That is </a:t>
            </a:r>
            <a:r>
              <a:rPr lang="en-US" dirty="0"/>
              <a:t>not how history works. Jefferson built something completely new. In his first inaugural address he said, “We are all Republicans, we are all Federalists.” Jackson marginalized many of his supporters and created this new thing that </a:t>
            </a:r>
            <a:r>
              <a:rPr lang="en-US" dirty="0" smtClean="0"/>
              <a:t>had not </a:t>
            </a:r>
            <a:r>
              <a:rPr lang="en-US" dirty="0"/>
              <a:t>been anticipated in the previous set of alternatives. </a:t>
            </a:r>
            <a:r>
              <a:rPr lang="en-US" dirty="0" smtClean="0"/>
              <a:t>That is also true </a:t>
            </a:r>
            <a:r>
              <a:rPr lang="en-US" dirty="0"/>
              <a:t>of </a:t>
            </a:r>
            <a:r>
              <a:rPr lang="en-US" dirty="0" smtClean="0"/>
              <a:t>FDR who said </a:t>
            </a:r>
            <a:r>
              <a:rPr lang="en-US" dirty="0"/>
              <a:t>he </a:t>
            </a:r>
            <a:r>
              <a:rPr lang="en-US" dirty="0" smtClean="0"/>
              <a:t>did not want </a:t>
            </a:r>
            <a:r>
              <a:rPr lang="en-US" dirty="0"/>
              <a:t>the support of conservative Democrats, and he welcomed progressive Republicans with a New Deal. And then there’s Reagan, who famously won over blue-collar Democrats in the South and Midwest.</a:t>
            </a:r>
          </a:p>
          <a:p>
            <a:pPr fontAlgn="base"/>
            <a:r>
              <a:rPr lang="en-US" dirty="0"/>
              <a:t>If </a:t>
            </a:r>
            <a:r>
              <a:rPr lang="en-US" dirty="0" smtClean="0"/>
              <a:t>there is </a:t>
            </a:r>
            <a:r>
              <a:rPr lang="en-US" dirty="0"/>
              <a:t>going to be a reconstruction following a failed Trump presidency, </a:t>
            </a:r>
            <a:r>
              <a:rPr lang="en-US" dirty="0" smtClean="0"/>
              <a:t>it is </a:t>
            </a:r>
            <a:r>
              <a:rPr lang="en-US" dirty="0"/>
              <a:t>going to be something completely different than what </a:t>
            </a:r>
            <a:r>
              <a:rPr lang="en-US" dirty="0" smtClean="0"/>
              <a:t>we have </a:t>
            </a:r>
            <a:r>
              <a:rPr lang="en-US" dirty="0"/>
              <a:t>seen before</a:t>
            </a:r>
            <a:r>
              <a:rPr lang="en-US" dirty="0" smtClean="0"/>
              <a:t>. </a:t>
            </a:r>
            <a:r>
              <a:rPr lang="en-US" dirty="0"/>
              <a:t>Somebody has to come up with what that is going to be. That is a job for political action, not political science. </a:t>
            </a:r>
          </a:p>
          <a:p>
            <a:pPr fontAlgn="base"/>
            <a:r>
              <a:rPr lang="en-US" dirty="0" smtClean="0"/>
              <a:t>There are a number of issues, policies, and groups that have been largely ignored by both parties in the New Right regime and are therefore ripe for cultivation and adoption: fiscal responsibility (balanced budgets), basic minimum income, sustainable development, gross national happiness/well being, military intervention for human rights, etc. </a:t>
            </a:r>
            <a:endParaRPr lang="en-US" dirty="0"/>
          </a:p>
        </p:txBody>
      </p:sp>
    </p:spTree>
    <p:extLst>
      <p:ext uri="{BB962C8B-B14F-4D97-AF65-F5344CB8AC3E}">
        <p14:creationId xmlns:p14="http://schemas.microsoft.com/office/powerpoint/2010/main" val="2714185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83"/>
            <a:ext cx="10515600" cy="1228298"/>
          </a:xfrm>
        </p:spPr>
        <p:txBody>
          <a:bodyPr/>
          <a:lstStyle/>
          <a:p>
            <a:pPr algn="ctr"/>
            <a:r>
              <a:rPr lang="en-US" b="1" dirty="0" smtClean="0"/>
              <a:t>Conclusion: The Politics of Pragmatism</a:t>
            </a:r>
            <a:endParaRPr lang="en-US" b="1" dirty="0"/>
          </a:p>
        </p:txBody>
      </p:sp>
      <p:sp>
        <p:nvSpPr>
          <p:cNvPr id="3" name="Content Placeholder 2"/>
          <p:cNvSpPr>
            <a:spLocks noGrp="1"/>
          </p:cNvSpPr>
          <p:nvPr>
            <p:ph idx="1"/>
          </p:nvPr>
        </p:nvSpPr>
        <p:spPr>
          <a:xfrm>
            <a:off x="122829" y="1825624"/>
            <a:ext cx="11914495" cy="4930017"/>
          </a:xfrm>
        </p:spPr>
        <p:txBody>
          <a:bodyPr/>
          <a:lstStyle/>
          <a:p>
            <a:r>
              <a:rPr lang="en-US" dirty="0" smtClean="0"/>
              <a:t>Is the U.S. doomed to keep repeating the same </a:t>
            </a:r>
            <a:r>
              <a:rPr lang="en-US" dirty="0" smtClean="0"/>
              <a:t>historical pattern</a:t>
            </a:r>
            <a:r>
              <a:rPr lang="en-US" dirty="0" smtClean="0"/>
              <a:t>?</a:t>
            </a:r>
          </a:p>
          <a:p>
            <a:r>
              <a:rPr lang="en-US" dirty="0" smtClean="0"/>
              <a:t>One way to break the pattern is for Americans to understand that truly transformative reconstruction is probably no longer possible given political </a:t>
            </a:r>
            <a:r>
              <a:rPr lang="en-US" dirty="0" smtClean="0"/>
              <a:t>thickening: the bureaucracy is massive, interests are entrenched, etc.</a:t>
            </a:r>
            <a:endParaRPr lang="en-US" dirty="0" smtClean="0"/>
          </a:p>
          <a:p>
            <a:r>
              <a:rPr lang="en-US" dirty="0" smtClean="0"/>
              <a:t>The alternative is to simply solve </a:t>
            </a:r>
            <a:r>
              <a:rPr lang="en-US" dirty="0"/>
              <a:t>problems as they come along</a:t>
            </a:r>
            <a:r>
              <a:rPr lang="en-US" dirty="0" smtClean="0"/>
              <a:t>.</a:t>
            </a:r>
          </a:p>
          <a:p>
            <a:r>
              <a:rPr lang="en-US" dirty="0" smtClean="0"/>
              <a:t>The problem is that, as we </a:t>
            </a:r>
            <a:r>
              <a:rPr lang="en-US" dirty="0"/>
              <a:t>saw in the </a:t>
            </a:r>
            <a:r>
              <a:rPr lang="en-US" dirty="0" smtClean="0"/>
              <a:t>2016 election</a:t>
            </a:r>
            <a:r>
              <a:rPr lang="en-US" dirty="0"/>
              <a:t>, pragmatism is not much of a mobilizing </a:t>
            </a:r>
            <a:r>
              <a:rPr lang="en-US" dirty="0" smtClean="0"/>
              <a:t>standard</a:t>
            </a:r>
            <a:r>
              <a:rPr lang="en-US" dirty="0"/>
              <a:t> </a:t>
            </a:r>
            <a:r>
              <a:rPr lang="en-US" dirty="0" smtClean="0"/>
              <a:t>to win elections and garner support for public policy.</a:t>
            </a:r>
          </a:p>
          <a:p>
            <a:r>
              <a:rPr lang="en-US" dirty="0" smtClean="0"/>
              <a:t>Should the American people be educated on these matters? Could they be? How would that happen? Would it make a difference if Americans understood that presidential elections are not merely chronological but follow a recurring pattern? Could the pattern be stopped?</a:t>
            </a:r>
            <a:endParaRPr lang="en-US" dirty="0"/>
          </a:p>
        </p:txBody>
      </p:sp>
    </p:spTree>
    <p:extLst>
      <p:ext uri="{BB962C8B-B14F-4D97-AF65-F5344CB8AC3E}">
        <p14:creationId xmlns:p14="http://schemas.microsoft.com/office/powerpoint/2010/main" val="3324623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6"/>
            <a:ext cx="10515600" cy="871538"/>
          </a:xfrm>
        </p:spPr>
        <p:txBody>
          <a:bodyPr/>
          <a:lstStyle/>
          <a:p>
            <a:pPr algn="ctr"/>
            <a:r>
              <a:rPr lang="en-US" dirty="0"/>
              <a:t>American Political Regimes: </a:t>
            </a:r>
            <a:r>
              <a:rPr lang="en-US" dirty="0" smtClean="0"/>
              <a:t>Disjunction </a:t>
            </a:r>
            <a:endParaRPr lang="en-US" dirty="0"/>
          </a:p>
        </p:txBody>
      </p:sp>
      <p:sp>
        <p:nvSpPr>
          <p:cNvPr id="3" name="Content Placeholder 2"/>
          <p:cNvSpPr>
            <a:spLocks noGrp="1"/>
          </p:cNvSpPr>
          <p:nvPr>
            <p:ph idx="1"/>
          </p:nvPr>
        </p:nvSpPr>
        <p:spPr>
          <a:xfrm>
            <a:off x="5872162" y="1014414"/>
            <a:ext cx="6200775" cy="5714999"/>
          </a:xfrm>
        </p:spPr>
        <p:txBody>
          <a:bodyPr/>
          <a:lstStyle/>
          <a:p>
            <a:r>
              <a:rPr lang="en-US" dirty="0" smtClean="0"/>
              <a:t>Elected toward the end of a political regime, disjunctive presidents are nominally affiliated with the regime (and the reconstructive and articulative presidents who came before them) and preside over the regime’s downfall as the ideological commitments of the regime are called into question and the coalition of interests that held the regime together becomes untenable.</a:t>
            </a:r>
          </a:p>
          <a:p>
            <a:r>
              <a:rPr lang="en-US" dirty="0" smtClean="0"/>
              <a:t>Disjunctive presidents are generally considered among the worst in American history: John Quincy Adams, Pierce, Hoover, and Carter.     </a:t>
            </a:r>
            <a:endParaRPr lang="en-US" dirty="0"/>
          </a:p>
        </p:txBody>
      </p:sp>
      <p:pic>
        <p:nvPicPr>
          <p:cNvPr id="4" name="Picture 3"/>
          <p:cNvPicPr>
            <a:picLocks noChangeAspect="1"/>
          </p:cNvPicPr>
          <p:nvPr/>
        </p:nvPicPr>
        <p:blipFill>
          <a:blip r:embed="rId2"/>
          <a:stretch>
            <a:fillRect/>
          </a:stretch>
        </p:blipFill>
        <p:spPr>
          <a:xfrm>
            <a:off x="2607468" y="1014413"/>
            <a:ext cx="2993231" cy="2494359"/>
          </a:xfrm>
          <a:prstGeom prst="rect">
            <a:avLst/>
          </a:prstGeom>
        </p:spPr>
      </p:pic>
      <p:pic>
        <p:nvPicPr>
          <p:cNvPr id="5" name="Picture 4"/>
          <p:cNvPicPr>
            <a:picLocks noChangeAspect="1"/>
          </p:cNvPicPr>
          <p:nvPr/>
        </p:nvPicPr>
        <p:blipFill>
          <a:blip r:embed="rId3"/>
          <a:stretch>
            <a:fillRect/>
          </a:stretch>
        </p:blipFill>
        <p:spPr>
          <a:xfrm>
            <a:off x="176212" y="902893"/>
            <a:ext cx="2295524" cy="2840995"/>
          </a:xfrm>
          <a:prstGeom prst="rect">
            <a:avLst/>
          </a:prstGeom>
        </p:spPr>
      </p:pic>
      <p:pic>
        <p:nvPicPr>
          <p:cNvPr id="6" name="Picture 5"/>
          <p:cNvPicPr>
            <a:picLocks noChangeAspect="1"/>
          </p:cNvPicPr>
          <p:nvPr/>
        </p:nvPicPr>
        <p:blipFill>
          <a:blip r:embed="rId4"/>
          <a:stretch>
            <a:fillRect/>
          </a:stretch>
        </p:blipFill>
        <p:spPr>
          <a:xfrm>
            <a:off x="3300413" y="3632366"/>
            <a:ext cx="2436017" cy="3097047"/>
          </a:xfrm>
          <a:prstGeom prst="rect">
            <a:avLst/>
          </a:prstGeom>
        </p:spPr>
      </p:pic>
      <p:pic>
        <p:nvPicPr>
          <p:cNvPr id="7" name="Picture 6"/>
          <p:cNvPicPr>
            <a:picLocks noChangeAspect="1"/>
          </p:cNvPicPr>
          <p:nvPr/>
        </p:nvPicPr>
        <p:blipFill rotWithShape="1">
          <a:blip r:embed="rId5"/>
          <a:srcRect t="14509" r="15421" b="30190"/>
          <a:stretch/>
        </p:blipFill>
        <p:spPr>
          <a:xfrm>
            <a:off x="176212" y="3893297"/>
            <a:ext cx="2824163" cy="2836116"/>
          </a:xfrm>
          <a:prstGeom prst="rect">
            <a:avLst/>
          </a:prstGeom>
        </p:spPr>
      </p:pic>
    </p:spTree>
    <p:extLst>
      <p:ext uri="{BB962C8B-B14F-4D97-AF65-F5344CB8AC3E}">
        <p14:creationId xmlns:p14="http://schemas.microsoft.com/office/powerpoint/2010/main" val="399434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900112"/>
          </a:xfrm>
        </p:spPr>
        <p:txBody>
          <a:bodyPr/>
          <a:lstStyle/>
          <a:p>
            <a:pPr algn="ctr"/>
            <a:r>
              <a:rPr lang="en-US" dirty="0"/>
              <a:t>American Political Regimes</a:t>
            </a:r>
            <a:r>
              <a:rPr lang="en-US" dirty="0" smtClean="0"/>
              <a:t>: Preemption</a:t>
            </a:r>
            <a:endParaRPr lang="en-US" dirty="0"/>
          </a:p>
        </p:txBody>
      </p:sp>
      <p:sp>
        <p:nvSpPr>
          <p:cNvPr id="3" name="Content Placeholder 2"/>
          <p:cNvSpPr>
            <a:spLocks noGrp="1"/>
          </p:cNvSpPr>
          <p:nvPr>
            <p:ph idx="1"/>
          </p:nvPr>
        </p:nvSpPr>
        <p:spPr>
          <a:xfrm>
            <a:off x="100014" y="1014412"/>
            <a:ext cx="7843836" cy="5686425"/>
          </a:xfrm>
        </p:spPr>
        <p:txBody>
          <a:bodyPr>
            <a:normAutofit lnSpcReduction="10000"/>
          </a:bodyPr>
          <a:lstStyle/>
          <a:p>
            <a:r>
              <a:rPr lang="en-US" dirty="0" smtClean="0"/>
              <a:t>In between the presidencies held by those affiliated with the political regime are presidents from the opposition party who temporarily preempt the regime.</a:t>
            </a:r>
          </a:p>
          <a:p>
            <a:r>
              <a:rPr lang="en-US" dirty="0" smtClean="0"/>
              <a:t>These are the wild cards of American politics with some preemptive presidents able to achieve success (e.g. Cleveland, Eisenhower) by moderating their party’s positions on issues and working with the party that transformed the regime.</a:t>
            </a:r>
          </a:p>
          <a:p>
            <a:r>
              <a:rPr lang="en-US" dirty="0" smtClean="0"/>
              <a:t>However, because they are opposition presidents, they have critics on all sides who attempt to delegitimize them and destroy their presidencies.</a:t>
            </a:r>
          </a:p>
          <a:p>
            <a:r>
              <a:rPr lang="en-US" dirty="0" smtClean="0"/>
              <a:t>Thus, preemptive presidents are often delegitimized and/or impeached: Andrew Johnson, Nixon, Clinton. </a:t>
            </a:r>
            <a:endParaRPr lang="en-US" dirty="0"/>
          </a:p>
        </p:txBody>
      </p:sp>
      <p:pic>
        <p:nvPicPr>
          <p:cNvPr id="4" name="Picture 3"/>
          <p:cNvPicPr>
            <a:picLocks noChangeAspect="1"/>
          </p:cNvPicPr>
          <p:nvPr/>
        </p:nvPicPr>
        <p:blipFill>
          <a:blip r:embed="rId2"/>
          <a:stretch>
            <a:fillRect/>
          </a:stretch>
        </p:blipFill>
        <p:spPr>
          <a:xfrm>
            <a:off x="9496312" y="900112"/>
            <a:ext cx="2595674" cy="3100388"/>
          </a:xfrm>
          <a:prstGeom prst="rect">
            <a:avLst/>
          </a:prstGeom>
        </p:spPr>
      </p:pic>
      <p:pic>
        <p:nvPicPr>
          <p:cNvPr id="5" name="Picture 4"/>
          <p:cNvPicPr>
            <a:picLocks noChangeAspect="1"/>
          </p:cNvPicPr>
          <p:nvPr/>
        </p:nvPicPr>
        <p:blipFill>
          <a:blip r:embed="rId3"/>
          <a:stretch>
            <a:fillRect/>
          </a:stretch>
        </p:blipFill>
        <p:spPr>
          <a:xfrm>
            <a:off x="9780744" y="3686175"/>
            <a:ext cx="2311241" cy="3014662"/>
          </a:xfrm>
          <a:prstGeom prst="rect">
            <a:avLst/>
          </a:prstGeom>
        </p:spPr>
      </p:pic>
      <p:pic>
        <p:nvPicPr>
          <p:cNvPr id="8" name="Picture 7"/>
          <p:cNvPicPr>
            <a:picLocks noChangeAspect="1"/>
          </p:cNvPicPr>
          <p:nvPr/>
        </p:nvPicPr>
        <p:blipFill>
          <a:blip r:embed="rId4"/>
          <a:stretch>
            <a:fillRect/>
          </a:stretch>
        </p:blipFill>
        <p:spPr>
          <a:xfrm>
            <a:off x="8017622" y="2364581"/>
            <a:ext cx="2274140" cy="3036094"/>
          </a:xfrm>
          <a:prstGeom prst="rect">
            <a:avLst/>
          </a:prstGeom>
        </p:spPr>
      </p:pic>
    </p:spTree>
    <p:extLst>
      <p:ext uri="{BB962C8B-B14F-4D97-AF65-F5344CB8AC3E}">
        <p14:creationId xmlns:p14="http://schemas.microsoft.com/office/powerpoint/2010/main" val="278045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8350" y="185737"/>
            <a:ext cx="10905950" cy="6406193"/>
          </a:xfrm>
          <a:prstGeom prst="rect">
            <a:avLst/>
          </a:prstGeom>
        </p:spPr>
      </p:pic>
    </p:spTree>
    <p:extLst>
      <p:ext uri="{BB962C8B-B14F-4D97-AF65-F5344CB8AC3E}">
        <p14:creationId xmlns:p14="http://schemas.microsoft.com/office/powerpoint/2010/main" val="332645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6183" y="171450"/>
            <a:ext cx="10492168" cy="6534125"/>
          </a:xfrm>
          <a:prstGeom prst="rect">
            <a:avLst/>
          </a:prstGeom>
        </p:spPr>
      </p:pic>
    </p:spTree>
    <p:extLst>
      <p:ext uri="{BB962C8B-B14F-4D97-AF65-F5344CB8AC3E}">
        <p14:creationId xmlns:p14="http://schemas.microsoft.com/office/powerpoint/2010/main" val="100386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1895" y="128588"/>
            <a:ext cx="10575281" cy="6585884"/>
          </a:xfrm>
          <a:prstGeom prst="rect">
            <a:avLst/>
          </a:prstGeom>
        </p:spPr>
      </p:pic>
    </p:spTree>
    <p:extLst>
      <p:ext uri="{BB962C8B-B14F-4D97-AF65-F5344CB8AC3E}">
        <p14:creationId xmlns:p14="http://schemas.microsoft.com/office/powerpoint/2010/main" val="25990657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25&quot;&gt;&lt;property id=&quot;20148&quot; value=&quot;5&quot;/&gt;&lt;property id=&quot;20300&quot; value=&quot;Slide 15 - &amp;quot;Predictions for the Trump Presidency&amp;quot;&quot;/&gt;&lt;property id=&quot;20307&quot; value=&quot;271&quot;/&gt;&lt;/object&gt;&lt;object type=&quot;3&quot; unique_id=&quot;10601&quot;&gt;&lt;property id=&quot;20148&quot; value=&quot;5&quot;/&gt;&lt;property id=&quot;20300&quot; value=&quot;Slide 3 - &amp;quot;American Political Regimes: Reconstruction &amp;quot;&quot;/&gt;&lt;property id=&quot;20307&quot; value=&quot;283&quot;/&gt;&lt;/object&gt;&lt;object type=&quot;3&quot; unique_id=&quot;10602&quot;&gt;&lt;property id=&quot;20148&quot; value=&quot;5&quot;/&gt;&lt;property id=&quot;20300&quot; value=&quot;Slide 4 - &amp;quot;American Political Regimes: Articulation&amp;quot;&quot;/&gt;&lt;property id=&quot;20307&quot; value=&quot;284&quot;/&gt;&lt;/object&gt;&lt;object type=&quot;3&quot; unique_id=&quot;10603&quot;&gt;&lt;property id=&quot;20148&quot; value=&quot;5&quot;/&gt;&lt;property id=&quot;20300&quot; value=&quot;Slide 5 - &amp;quot;American Political Regimes: Disjunction &amp;quot;&quot;/&gt;&lt;property id=&quot;20307&quot; value=&quot;285&quot;/&gt;&lt;/object&gt;&lt;object type=&quot;3&quot; unique_id=&quot;10604&quot;&gt;&lt;property id=&quot;20148&quot; value=&quot;5&quot;/&gt;&lt;property id=&quot;20300&quot; value=&quot;Slide 6 - &amp;quot;American Political Regimes: Preemption&amp;quot;&quot;/&gt;&lt;property id=&quot;20307&quot; value=&quot;286&quot;/&gt;&lt;/object&gt;&lt;object type=&quot;3&quot; unique_id=&quot;10605&quot;&gt;&lt;property id=&quot;20148&quot; value=&quot;5&quot;/&gt;&lt;property id=&quot;20300&quot; value=&quot;Slide 7&quot;/&gt;&lt;property id=&quot;20307&quot; value=&quot;289&quot;/&gt;&lt;/object&gt;&lt;object type=&quot;3&quot; unique_id=&quot;10606&quot;&gt;&lt;property id=&quot;20148&quot; value=&quot;5&quot;/&gt;&lt;property id=&quot;20300&quot; value=&quot;Slide 8&quot;/&gt;&lt;property id=&quot;20307&quot; value=&quot;290&quot;/&gt;&lt;/object&gt;&lt;object type=&quot;3&quot; unique_id=&quot;10607&quot;&gt;&lt;property id=&quot;20148&quot; value=&quot;5&quot;/&gt;&lt;property id=&quot;20300&quot; value=&quot;Slide 9&quot;/&gt;&lt;property id=&quot;20307&quot; value=&quot;291&quot;/&gt;&lt;/object&gt;&lt;object type=&quot;3&quot; unique_id=&quot;10608&quot;&gt;&lt;property id=&quot;20148&quot; value=&quot;5&quot;/&gt;&lt;property id=&quot;20300&quot; value=&quot;Slide 10&quot;/&gt;&lt;property id=&quot;20307&quot; value=&quot;292&quot;/&gt;&lt;/object&gt;&lt;object type=&quot;3&quot; unique_id=&quot;10609&quot;&gt;&lt;property id=&quot;20148&quot; value=&quot;5&quot;/&gt;&lt;property id=&quot;20300&quot; value=&quot;Slide 11&quot;/&gt;&lt;property id=&quot;20307&quot; value=&quot;293&quot;/&gt;&lt;/object&gt;&lt;object type=&quot;3&quot; unique_id=&quot;10610&quot;&gt;&lt;property id=&quot;20148&quot; value=&quot;5&quot;/&gt;&lt;property id=&quot;20300&quot; value=&quot;Slide 12&quot;/&gt;&lt;property id=&quot;20307&quot; value=&quot;294&quot;/&gt;&lt;/object&gt;&lt;object type=&quot;3&quot; unique_id=&quot;10717&quot;&gt;&lt;property id=&quot;20148&quot; value=&quot;5&quot;/&gt;&lt;property id=&quot;20300&quot; value=&quot;Slide 16 - &amp;quot;Further Reading&amp;quot;&quot;/&gt;&lt;property id=&quot;20307&quot; value=&quot;297&quot;/&gt;&lt;/object&gt;&lt;object type=&quot;3&quot; unique_id=&quot;10998&quot;&gt;&lt;property id=&quot;20148&quot; value=&quot;5&quot;/&gt;&lt;property id=&quot;20300&quot; value=&quot;Slide 14 - &amp;quot;Predictions for the Trump Presidency&amp;quot;&quot;/&gt;&lt;property id=&quot;20307&quot; value=&quot;298&quot;/&gt;&lt;/object&gt;&lt;object type=&quot;3&quot; unique_id=&quot;11193&quot;&gt;&lt;property id=&quot;20148&quot; value=&quot;5&quot;/&gt;&lt;property id=&quot;20300&quot; value=&quot;Slide 25 - &amp;quot;New Right Orthodoxy on the Defensive&amp;quot;&quot;/&gt;&lt;property id=&quot;20307&quot; value=&quot;306&quot;/&gt;&lt;/object&gt;&lt;object type=&quot;3&quot; unique_id=&quot;11194&quot;&gt;&lt;property id=&quot;20148&quot; value=&quot;5&quot;/&gt;&lt;property id=&quot;20300&quot; value=&quot;Slide 20 - &amp;quot;Insider Critic as Savior of Old Order&amp;quot;&quot;/&gt;&lt;property id=&quot;20307&quot; value=&quot;303&quot;/&gt;&lt;/object&gt;&lt;object type=&quot;3&quot; unique_id=&quot;11195&quot;&gt;&lt;property id=&quot;20148&quot; value=&quot;5&quot;/&gt;&lt;property id=&quot;20300&quot; value=&quot;Slide 31 - &amp;quot;Difficulty in Mobilizing Political Support&amp;quot;&quot;/&gt;&lt;property id=&quot;20307&quot; value=&quot;302&quot;/&gt;&lt;/object&gt;&lt;object type=&quot;3&quot; unique_id=&quot;11196&quot;&gt;&lt;property id=&quot;20148&quot; value=&quot;5&quot;/&gt;&lt;property id=&quot;20300&quot; value=&quot;Slide 32 - &amp;quot;Sectarian Interests Drive Politics&amp;quot;&quot;/&gt;&lt;property id=&quot;20307&quot; value=&quot;304&quot;/&gt;&lt;/object&gt;&lt;object type=&quot;3&quot; unique_id=&quot;11198&quot;&gt;&lt;property id=&quot;20148&quot; value=&quot;5&quot;/&gt;&lt;property id=&quot;20300&quot; value=&quot;Slide 36 - &amp;quot;Radical Insurgencies&amp;quot;&quot;/&gt;&lt;property id=&quot;20307&quot; value=&quot;305&quot;/&gt;&lt;/object&gt;&lt;object type=&quot;3&quot; unique_id=&quot;11199&quot;&gt;&lt;property id=&quot;20148&quot; value=&quot;5&quot;/&gt;&lt;property id=&quot;20300&quot; value=&quot;Slide 37 - &amp;quot;Critical Phase for Social Movements&amp;quot;&quot;/&gt;&lt;property id=&quot;20307&quot; value=&quot;301&quot;/&gt;&lt;/object&gt;&lt;object type=&quot;3&quot; unique_id=&quot;11296&quot;&gt;&lt;property id=&quot;20148&quot; value=&quot;5&quot;/&gt;&lt;property id=&quot;20300&quot; value=&quot;Slide 18 - &amp;quot;Dark Horse Candidate&amp;quot;&quot;/&gt;&lt;property id=&quot;20307&quot; value=&quot;307&quot;/&gt;&lt;/object&gt;&lt;object type=&quot;3&quot; unique_id=&quot;11447&quot;&gt;&lt;property id=&quot;20148&quot; value=&quot;5&quot;/&gt;&lt;property id=&quot;20300&quot; value=&quot;Slide 24 - &amp;quot;Key Coalition Member Returns &amp;quot;&quot;/&gt;&lt;property id=&quot;20307&quot; value=&quot;308&quot;/&gt;&lt;/object&gt;&lt;object type=&quot;3&quot; unique_id=&quot;11448&quot;&gt;&lt;property id=&quot;20148&quot; value=&quot;5&quot;/&gt;&lt;property id=&quot;20300&quot; value=&quot;Slide 21 - &amp;quot;Outsider Untainted by Divisive Politics of Past&amp;quot;&quot;/&gt;&lt;property id=&quot;20307&quot; value=&quot;309&quot;/&gt;&lt;/object&gt;&lt;object type=&quot;3&quot; unique_id=&quot;11449&quot;&gt;&lt;property id=&quot;20148&quot; value=&quot;5&quot;/&gt;&lt;property id=&quot;20300&quot; value=&quot;Slide 27 - &amp;quot;Expedience Eclipses Enthusiasm&amp;quot;&quot;/&gt;&lt;property id=&quot;20307&quot; value=&quot;311&quot;/&gt;&lt;/object&gt;&lt;object type=&quot;3&quot; unique_id=&quot;11450&quot;&gt;&lt;property id=&quot;20148&quot; value=&quot;5&quot;/&gt;&lt;property id=&quot;20300&quot; value=&quot;Slide 29 - &amp;quot;Struggle for Credibility&amp;quot;&quot;/&gt;&lt;property id=&quot;20307&quot; value=&quot;310&quot;/&gt;&lt;/object&gt;&lt;object type=&quot;3&quot; unique_id=&quot;11984&quot;&gt;&lt;property id=&quot;20148&quot; value=&quot;5&quot;/&gt;&lt;property id=&quot;20300&quot; value=&quot;Slide 19 - &amp;quot;Political Loner with Special Expertise&amp;quot;&quot;/&gt;&lt;property id=&quot;20307&quot; value=&quot;316&quot;/&gt;&lt;/object&gt;&lt;object type=&quot;3&quot; unique_id=&quot;11985&quot;&gt;&lt;property id=&quot;20148&quot; value=&quot;5&quot;/&gt;&lt;property id=&quot;20300&quot; value=&quot;Slide 38 - &amp;quot;Is the Politics of Disjunction Necessary?&amp;quot;&quot;/&gt;&lt;property id=&quot;20307&quot; value=&quot;314&quot;/&gt;&lt;/object&gt;&lt;object type=&quot;3&quot; unique_id=&quot;11986&quot;&gt;&lt;property id=&quot;20148&quot; value=&quot;5&quot;/&gt;&lt;property id=&quot;20300&quot; value=&quot;Slide 39 - &amp;quot;Alt-Right Political Regime?&amp;quot;&quot;/&gt;&lt;property id=&quot;20307&quot; value=&quot;315&quot;/&gt;&lt;/object&gt;&lt;object type=&quot;3&quot; unique_id=&quot;11987&quot;&gt;&lt;property id=&quot;20148&quot; value=&quot;5&quot;/&gt;&lt;property id=&quot;20300&quot; value=&quot;Slide 42 - &amp;quot;New Left Political Regime&amp;quot;&quot;/&gt;&lt;property id=&quot;20307&quot; value=&quot;317&quot;/&gt;&lt;/object&gt;&lt;object type=&quot;3&quot; unique_id=&quot;12187&quot;&gt;&lt;property id=&quot;20148&quot; value=&quot;5&quot;/&gt;&lt;property id=&quot;20300&quot; value=&quot;Slide 43 - &amp;quot;New Left Political Regime&amp;quot;&quot;/&gt;&lt;property id=&quot;20307&quot; value=&quot;318&quot;/&gt;&lt;/object&gt;&lt;object type=&quot;3&quot; unique_id=&quot;12188&quot;&gt;&lt;property id=&quot;20148&quot; value=&quot;5&quot;/&gt;&lt;property id=&quot;20300&quot; value=&quot;Slide 44 - &amp;quot;Conclusion: The Politics of Pragmatism&amp;quot;&quot;/&gt;&lt;property id=&quot;20307&quot; value=&quot;319&quot;/&gt;&lt;/object&gt;&lt;object type=&quot;3&quot; unique_id=&quot;12576&quot;&gt;&lt;property id=&quot;20148&quot; value=&quot;5&quot;/&gt;&lt;property id=&quot;20300&quot; value=&quot;Slide 26 - &amp;quot;Technocratic Appeals&amp;quot;&quot;/&gt;&lt;property id=&quot;20307&quot; value=&quot;322&quot;/&gt;&lt;/object&gt;&lt;object type=&quot;3&quot; unique_id=&quot;12577&quot;&gt;&lt;property id=&quot;20148&quot; value=&quot;5&quot;/&gt;&lt;property id=&quot;20300&quot; value=&quot;Slide 30 - &amp;quot;Struggle for Credibility&amp;quot;&quot;/&gt;&lt;property id=&quot;20307&quot; value=&quot;320&quot;/&gt;&lt;/object&gt;&lt;object type=&quot;3&quot; unique_id=&quot;12578&quot;&gt;&lt;property id=&quot;20148&quot; value=&quot;5&quot;/&gt;&lt;property id=&quot;20300&quot; value=&quot;Slide 33 - &amp;quot;Legislative Opposition&amp;quot;&quot;/&gt;&lt;property id=&quot;20307&quot; value=&quot;321&quot;/&gt;&lt;/object&gt;&lt;object type=&quot;3&quot; unique_id=&quot;12579&quot;&gt;&lt;property id=&quot;20148&quot; value=&quot;5&quot;/&gt;&lt;property id=&quot;20300&quot; value=&quot;Slide 34 - &amp;quot;Deepening Crises&amp;quot;&quot;/&gt;&lt;property id=&quot;20307&quot; value=&quot;323&quot;/&gt;&lt;/object&gt;&lt;object type=&quot;3&quot; unique_id=&quot;12740&quot;&gt;&lt;property id=&quot;20148&quot; value=&quot;5&quot;/&gt;&lt;property id=&quot;20300&quot; value=&quot;Slide 28 - &amp;quot;Catch-22&amp;quot;&quot;/&gt;&lt;property id=&quot;20307&quot; value=&quot;325&quot;/&gt;&lt;/object&gt;&lt;object type=&quot;3&quot; unique_id=&quot;12942&quot;&gt;&lt;property id=&quot;20148&quot; value=&quot;5&quot;/&gt;&lt;property id=&quot;20300&quot; value=&quot;Slide 23&quot;/&gt;&lt;property id=&quot;20307&quot; value=&quot;326&quot;/&gt;&lt;/object&gt;&lt;object type=&quot;3&quot; unique_id=&quot;13262&quot;&gt;&lt;property id=&quot;20148&quot; value=&quot;5&quot;/&gt;&lt;property id=&quot;20300&quot; value=&quot;Slide 22&quot;/&gt;&lt;property id=&quot;20307&quot; value=&quot;327&quot;/&gt;&lt;/object&gt;&lt;object type=&quot;3&quot; unique_id=&quot;13263&quot;&gt;&lt;property id=&quot;20148&quot; value=&quot;5&quot;/&gt;&lt;property id=&quot;20300&quot; value=&quot;Slide 40 - &amp;quot;Alt-Right Political Regime?&amp;quot;&quot;/&gt;&lt;property id=&quot;20307&quot; value=&quot;328&quot;/&gt;&lt;/object&gt;&lt;object type=&quot;3&quot; unique_id=&quot;13265&quot;&gt;&lt;property id=&quot;20148&quot; value=&quot;5&quot;/&gt;&lt;property id=&quot;20300&quot; value=&quot;Slide 41 - &amp;quot;Alt-Right Political Regime?&amp;quot;&quot;/&gt;&lt;property id=&quot;20307&quot; value=&quot;329&quot;/&gt;&lt;/object&gt;&lt;object type=&quot;3&quot; unique_id=&quot;14714&quot;&gt;&lt;property id=&quot;20148&quot; value=&quot;5&quot;/&gt;&lt;property id=&quot;20300&quot; value=&quot;Slide 1 - &amp;quot;The Trump Presidency in Historical Context&amp;quot;&quot;/&gt;&lt;property id=&quot;20307&quot; value=&quot;336&quot;/&gt;&lt;/object&gt;&lt;object type=&quot;3&quot; unique_id=&quot;14715&quot;&gt;&lt;property id=&quot;20148&quot; value=&quot;5&quot;/&gt;&lt;property id=&quot;20300&quot; value=&quot;Slide 2 - &amp;quot;American Political Time&amp;quot;&quot;/&gt;&lt;property id=&quot;20307&quot; value=&quot;337&quot;/&gt;&lt;/object&gt;&lt;object type=&quot;3&quot; unique_id=&quot;14716&quot;&gt;&lt;property id=&quot;20148&quot; value=&quot;5&quot;/&gt;&lt;property id=&quot;20300&quot; value=&quot;Slide 13 - &amp;quot;Carter’s Disjunction&amp;quot;&quot;/&gt;&lt;property id=&quot;20307&quot; value=&quot;335&quot;/&gt;&lt;/object&gt;&lt;object type=&quot;3&quot; unique_id=&quot;15042&quot;&gt;&lt;property id=&quot;20148&quot; value=&quot;5&quot;/&gt;&lt;property id=&quot;20300&quot; value=&quot;Slide 17 - &amp;quot;Donald Trump and the Common Characteristics of Disjunctive Presidents&amp;quot;&quot;/&gt;&lt;property id=&quot;20307&quot; value=&quot;338&quot;/&gt;&lt;/object&gt;&lt;object type=&quot;3&quot; unique_id=&quot;15043&quot;&gt;&lt;property id=&quot;20148&quot; value=&quot;5&quot;/&gt;&lt;property id=&quot;20300&quot; value=&quot;Slide 35 - &amp;quot;Cabinet Shake-Ups&amp;quot;&quot;/&gt;&lt;property id=&quot;20307&quot; value=&quot;339&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22490</TotalTime>
  <Words>7046</Words>
  <Application>Microsoft Office PowerPoint</Application>
  <PresentationFormat>Widescreen</PresentationFormat>
  <Paragraphs>235</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The Trump Presidency in Historical Context</vt:lpstr>
      <vt:lpstr>American Political Time</vt:lpstr>
      <vt:lpstr>American Political Regimes: Reconstruction </vt:lpstr>
      <vt:lpstr>American Political Regimes: Articulation</vt:lpstr>
      <vt:lpstr>American Political Regimes: Disjunction </vt:lpstr>
      <vt:lpstr>American Political Regimes: Preemption</vt:lpstr>
      <vt:lpstr>PowerPoint Presentation</vt:lpstr>
      <vt:lpstr>PowerPoint Presentation</vt:lpstr>
      <vt:lpstr>PowerPoint Presentation</vt:lpstr>
      <vt:lpstr>PowerPoint Presentation</vt:lpstr>
      <vt:lpstr>PowerPoint Presentation</vt:lpstr>
      <vt:lpstr>PowerPoint Presentation</vt:lpstr>
      <vt:lpstr>Carter’s Disjunction</vt:lpstr>
      <vt:lpstr>Predictions for the Trump Presidency</vt:lpstr>
      <vt:lpstr>Predictions for the Trump Presidency</vt:lpstr>
      <vt:lpstr>Further Reading</vt:lpstr>
      <vt:lpstr>Donald Trump and the Common Characteristics of Disjunctive Presidents</vt:lpstr>
      <vt:lpstr>Dark Horse Candidate</vt:lpstr>
      <vt:lpstr>Political Loner with Special Expertise</vt:lpstr>
      <vt:lpstr>Insider Critic as Savior of Old Order</vt:lpstr>
      <vt:lpstr>Outsider Untainted by Divisive Politics of Past</vt:lpstr>
      <vt:lpstr>PowerPoint Presentation</vt:lpstr>
      <vt:lpstr>PowerPoint Presentation</vt:lpstr>
      <vt:lpstr>Key Coalition Member Returns </vt:lpstr>
      <vt:lpstr>New Right Orthodoxy on the Defensive</vt:lpstr>
      <vt:lpstr>Technocratic Appeals</vt:lpstr>
      <vt:lpstr>Expedience Eclipses Enthusiasm</vt:lpstr>
      <vt:lpstr>Catch-22</vt:lpstr>
      <vt:lpstr>Struggle for Credibility</vt:lpstr>
      <vt:lpstr>Struggle for Credibility</vt:lpstr>
      <vt:lpstr>Difficulty in Mobilizing Political Support</vt:lpstr>
      <vt:lpstr>Sectarian Interests Drive Politics</vt:lpstr>
      <vt:lpstr>Legislative Opposition</vt:lpstr>
      <vt:lpstr>Deepening Crises</vt:lpstr>
      <vt:lpstr>Cabinet Shake-Ups</vt:lpstr>
      <vt:lpstr>Radical Insurgencies</vt:lpstr>
      <vt:lpstr>Critical Phase for Social Movements</vt:lpstr>
      <vt:lpstr>Is the Politics of Disjunction Necessary?</vt:lpstr>
      <vt:lpstr>Alt-Right Political Regime?</vt:lpstr>
      <vt:lpstr>Alt-Right Political Regime?</vt:lpstr>
      <vt:lpstr>Alt-Right Political Regime?</vt:lpstr>
      <vt:lpstr>New Left Political Regime</vt:lpstr>
      <vt:lpstr>New Left Political Regime</vt:lpstr>
      <vt:lpstr>Conclusion: The Politics of Pragmatism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2014-2015 Term and the Future of the U.S. Supreme Court</dc:title>
  <dc:creator>Artemus Ward</dc:creator>
  <cp:lastModifiedBy>Artemus Ward</cp:lastModifiedBy>
  <cp:revision>206</cp:revision>
  <dcterms:created xsi:type="dcterms:W3CDTF">2015-07-01T23:34:43Z</dcterms:created>
  <dcterms:modified xsi:type="dcterms:W3CDTF">2017-04-25T23:10:21Z</dcterms:modified>
</cp:coreProperties>
</file>