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83" r:id="rId4"/>
    <p:sldId id="284" r:id="rId5"/>
    <p:sldId id="285" r:id="rId6"/>
    <p:sldId id="286" r:id="rId7"/>
    <p:sldId id="289" r:id="rId8"/>
    <p:sldId id="290" r:id="rId9"/>
    <p:sldId id="291" r:id="rId10"/>
    <p:sldId id="292" r:id="rId11"/>
    <p:sldId id="293" r:id="rId12"/>
    <p:sldId id="294" r:id="rId13"/>
    <p:sldId id="312" r:id="rId14"/>
    <p:sldId id="298" r:id="rId15"/>
    <p:sldId id="271" r:id="rId16"/>
    <p:sldId id="297" r:id="rId17"/>
    <p:sldId id="332" r:id="rId18"/>
    <p:sldId id="334" r:id="rId19"/>
    <p:sldId id="333" r:id="rId20"/>
    <p:sldId id="331"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6" autoAdjust="0"/>
    <p:restoredTop sz="94660"/>
  </p:normalViewPr>
  <p:slideViewPr>
    <p:cSldViewPr snapToGrid="0">
      <p:cViewPr varScale="1">
        <p:scale>
          <a:sx n="70" d="100"/>
          <a:sy n="70" d="100"/>
        </p:scale>
        <p:origin x="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93941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49016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41209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5660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200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55665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73875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93869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30840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83577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1ABA-CE25-43ED-B2A7-4EA52788E6CD}"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35816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61ABA-CE25-43ED-B2A7-4EA52788E6CD}" type="datetimeFigureOut">
              <a:rPr lang="en-US" smtClean="0"/>
              <a:t>3/3/2017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7F866-C8AD-4529-A36F-186F1313C0BF}" type="slidenum">
              <a:rPr lang="en-US" smtClean="0"/>
              <a:t>‹#›</a:t>
            </a:fld>
            <a:endParaRPr lang="en-US" dirty="0"/>
          </a:p>
        </p:txBody>
      </p:sp>
    </p:spTree>
    <p:extLst>
      <p:ext uri="{BB962C8B-B14F-4D97-AF65-F5344CB8AC3E}">
        <p14:creationId xmlns:p14="http://schemas.microsoft.com/office/powerpoint/2010/main" val="184068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u.edu/polisci/about/faculty-staff/full-time-faculty/ward-site/" TargetMode="External"/><Relationship Id="rId2" Type="http://schemas.openxmlformats.org/officeDocument/2006/relationships/hyperlink" Target="mailto:aeward@niu.ed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12" y="189303"/>
            <a:ext cx="11731690" cy="738746"/>
          </a:xfrm>
        </p:spPr>
        <p:txBody>
          <a:bodyPr>
            <a:normAutofit fontScale="90000"/>
          </a:bodyPr>
          <a:lstStyle/>
          <a:p>
            <a:r>
              <a:rPr lang="en-US" sz="5400" b="1" dirty="0" smtClean="0"/>
              <a:t>The New President and the Supreme Court</a:t>
            </a:r>
            <a:endParaRPr lang="en-US" sz="5400" b="1" dirty="0"/>
          </a:p>
        </p:txBody>
      </p:sp>
      <p:sp>
        <p:nvSpPr>
          <p:cNvPr id="3" name="Subtitle 2"/>
          <p:cNvSpPr>
            <a:spLocks noGrp="1"/>
          </p:cNvSpPr>
          <p:nvPr>
            <p:ph type="subTitle" idx="1"/>
          </p:nvPr>
        </p:nvSpPr>
        <p:spPr>
          <a:xfrm>
            <a:off x="9723374" y="3316406"/>
            <a:ext cx="2194928" cy="3396097"/>
          </a:xfrm>
        </p:spPr>
        <p:txBody>
          <a:bodyPr>
            <a:normAutofit fontScale="55000" lnSpcReduction="20000"/>
          </a:bodyPr>
          <a:lstStyle/>
          <a:p>
            <a:pPr>
              <a:lnSpc>
                <a:spcPct val="120000"/>
              </a:lnSpc>
            </a:pPr>
            <a:r>
              <a:rPr lang="en-US" dirty="0" smtClean="0"/>
              <a:t>Artemus Ward</a:t>
            </a:r>
          </a:p>
          <a:p>
            <a:pPr>
              <a:lnSpc>
                <a:spcPct val="120000"/>
              </a:lnSpc>
            </a:pPr>
            <a:r>
              <a:rPr lang="en-US" dirty="0" smtClean="0"/>
              <a:t>Dept. of Political Science</a:t>
            </a:r>
          </a:p>
          <a:p>
            <a:pPr>
              <a:lnSpc>
                <a:spcPct val="120000"/>
              </a:lnSpc>
            </a:pPr>
            <a:r>
              <a:rPr lang="en-US" dirty="0" smtClean="0"/>
              <a:t>Northern Illinois University</a:t>
            </a:r>
          </a:p>
          <a:p>
            <a:pPr>
              <a:lnSpc>
                <a:spcPct val="120000"/>
              </a:lnSpc>
            </a:pPr>
            <a:r>
              <a:rPr lang="en-US" dirty="0" smtClean="0">
                <a:hlinkClick r:id="rId2"/>
              </a:rPr>
              <a:t>aeward@niu.edu</a:t>
            </a:r>
            <a:endParaRPr lang="en-US" dirty="0" smtClean="0"/>
          </a:p>
          <a:p>
            <a:pPr>
              <a:lnSpc>
                <a:spcPct val="120000"/>
              </a:lnSpc>
            </a:pPr>
            <a:r>
              <a:rPr lang="en-US" dirty="0">
                <a:hlinkClick r:id="rId3"/>
              </a:rPr>
              <a:t>http://www.niu.edu/polisci/about/faculty-staff/full-time-faculty/ward-site</a:t>
            </a:r>
            <a:r>
              <a:rPr lang="en-US" dirty="0" smtClean="0">
                <a:hlinkClick r:id="rId3"/>
              </a:rPr>
              <a:t>/</a:t>
            </a:r>
            <a:endParaRPr lang="en-US" dirty="0" smtClean="0"/>
          </a:p>
          <a:p>
            <a:r>
              <a:rPr lang="en-US" dirty="0" err="1" smtClean="0"/>
              <a:t>Dupage</a:t>
            </a:r>
            <a:r>
              <a:rPr lang="en-US" dirty="0" smtClean="0"/>
              <a:t> County Social Studies Conference</a:t>
            </a:r>
          </a:p>
          <a:p>
            <a:r>
              <a:rPr lang="en-US" dirty="0"/>
              <a:t>Wheaton Warrenville South H.S., </a:t>
            </a:r>
            <a:endParaRPr lang="en-US" dirty="0" smtClean="0"/>
          </a:p>
          <a:p>
            <a:r>
              <a:rPr lang="en-US" dirty="0" smtClean="0"/>
              <a:t>Wheaton</a:t>
            </a:r>
            <a:r>
              <a:rPr lang="en-US" dirty="0"/>
              <a:t>, </a:t>
            </a:r>
            <a:r>
              <a:rPr lang="en-US" dirty="0" smtClean="0"/>
              <a:t>IL</a:t>
            </a:r>
          </a:p>
          <a:p>
            <a:r>
              <a:rPr lang="en-US" dirty="0" smtClean="0"/>
              <a:t>March 3, 2017</a:t>
            </a:r>
            <a:endParaRPr lang="en-US" dirty="0" smtClean="0"/>
          </a:p>
          <a:p>
            <a:endParaRPr lang="en-US" dirty="0"/>
          </a:p>
        </p:txBody>
      </p:sp>
      <p:pic>
        <p:nvPicPr>
          <p:cNvPr id="4" name="Picture 3"/>
          <p:cNvPicPr>
            <a:picLocks noChangeAspect="1"/>
          </p:cNvPicPr>
          <p:nvPr/>
        </p:nvPicPr>
        <p:blipFill>
          <a:blip r:embed="rId4"/>
          <a:stretch>
            <a:fillRect/>
          </a:stretch>
        </p:blipFill>
        <p:spPr>
          <a:xfrm>
            <a:off x="986193" y="1116271"/>
            <a:ext cx="8580888" cy="5596232"/>
          </a:xfrm>
          <a:prstGeom prst="rect">
            <a:avLst/>
          </a:prstGeom>
        </p:spPr>
      </p:pic>
    </p:spTree>
    <p:extLst>
      <p:ext uri="{BB962C8B-B14F-4D97-AF65-F5344CB8AC3E}">
        <p14:creationId xmlns:p14="http://schemas.microsoft.com/office/powerpoint/2010/main" val="41805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320" y="128588"/>
            <a:ext cx="10609079" cy="6606933"/>
          </a:xfrm>
          <a:prstGeom prst="rect">
            <a:avLst/>
          </a:prstGeom>
        </p:spPr>
      </p:pic>
    </p:spTree>
    <p:extLst>
      <p:ext uri="{BB962C8B-B14F-4D97-AF65-F5344CB8AC3E}">
        <p14:creationId xmlns:p14="http://schemas.microsoft.com/office/powerpoint/2010/main" val="66559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409" y="114300"/>
            <a:ext cx="10632638" cy="6613147"/>
          </a:xfrm>
          <a:prstGeom prst="rect">
            <a:avLst/>
          </a:prstGeom>
        </p:spPr>
      </p:pic>
    </p:spTree>
    <p:extLst>
      <p:ext uri="{BB962C8B-B14F-4D97-AF65-F5344CB8AC3E}">
        <p14:creationId xmlns:p14="http://schemas.microsoft.com/office/powerpoint/2010/main" val="389218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132" y="183750"/>
            <a:ext cx="10521143" cy="6543800"/>
          </a:xfrm>
          <a:prstGeom prst="rect">
            <a:avLst/>
          </a:prstGeom>
        </p:spPr>
      </p:pic>
    </p:spTree>
    <p:extLst>
      <p:ext uri="{BB962C8B-B14F-4D97-AF65-F5344CB8AC3E}">
        <p14:creationId xmlns:p14="http://schemas.microsoft.com/office/powerpoint/2010/main" val="34446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614" y="365125"/>
            <a:ext cx="6263185" cy="1995938"/>
          </a:xfrm>
        </p:spPr>
        <p:txBody>
          <a:bodyPr/>
          <a:lstStyle/>
          <a:p>
            <a:pPr algn="ctr"/>
            <a:r>
              <a:rPr lang="en-US" dirty="0" smtClean="0"/>
              <a:t>Carter’s Disjunction</a:t>
            </a:r>
            <a:endParaRPr lang="en-US" dirty="0"/>
          </a:p>
        </p:txBody>
      </p:sp>
      <p:sp>
        <p:nvSpPr>
          <p:cNvPr id="3" name="Content Placeholder 2"/>
          <p:cNvSpPr>
            <a:spLocks noGrp="1"/>
          </p:cNvSpPr>
          <p:nvPr>
            <p:ph idx="1"/>
          </p:nvPr>
        </p:nvSpPr>
        <p:spPr>
          <a:xfrm>
            <a:off x="136477" y="3138985"/>
            <a:ext cx="11914495" cy="3575713"/>
          </a:xfrm>
        </p:spPr>
        <p:txBody>
          <a:bodyPr>
            <a:normAutofit fontScale="92500" lnSpcReduction="20000"/>
          </a:bodyPr>
          <a:lstStyle/>
          <a:p>
            <a:r>
              <a:rPr lang="en-US" dirty="0" smtClean="0"/>
              <a:t>Carter’s presidency fits the classic politics of disjunction: a </a:t>
            </a:r>
            <a:r>
              <a:rPr lang="en-US" dirty="0"/>
              <a:t>president who seeks to uphold a political order that is on the verge of collapse due to internal conflicts and contradictions that grow ever more difficult to reconcile. </a:t>
            </a:r>
            <a:endParaRPr lang="en-US" dirty="0" smtClean="0"/>
          </a:p>
          <a:p>
            <a:r>
              <a:rPr lang="en-US" dirty="0" smtClean="0"/>
              <a:t>The </a:t>
            </a:r>
            <a:r>
              <a:rPr lang="en-US" dirty="0"/>
              <a:t>Georgia governor tried to keep together a New Deal coalition that united Northern liberals and Southern conservatives via his idiosyncratic mishmash of Christian </a:t>
            </a:r>
            <a:r>
              <a:rPr lang="en-US" dirty="0" smtClean="0"/>
              <a:t>moralism, </a:t>
            </a:r>
            <a:r>
              <a:rPr lang="en-US" dirty="0"/>
              <a:t>technocratic </a:t>
            </a:r>
            <a:r>
              <a:rPr lang="en-US" dirty="0" err="1"/>
              <a:t>wonkery</a:t>
            </a:r>
            <a:r>
              <a:rPr lang="en-US" dirty="0" smtClean="0"/>
              <a:t>, and willingness to reform New Deal policy in a more conservative direction.</a:t>
            </a:r>
          </a:p>
          <a:p>
            <a:r>
              <a:rPr lang="en-US" dirty="0" smtClean="0"/>
              <a:t>He instead </a:t>
            </a:r>
            <a:r>
              <a:rPr lang="en-US" dirty="0"/>
              <a:t>triggered intense intra-party opposition, up to and including a formidable primary challenge from Ted Kennedy. </a:t>
            </a:r>
            <a:endParaRPr lang="en-US" dirty="0" smtClean="0"/>
          </a:p>
          <a:p>
            <a:r>
              <a:rPr lang="en-US" dirty="0" smtClean="0"/>
              <a:t>Carter’s “</a:t>
            </a:r>
            <a:r>
              <a:rPr lang="en-US" dirty="0"/>
              <a:t>disjunctive” </a:t>
            </a:r>
            <a:r>
              <a:rPr lang="en-US" dirty="0" smtClean="0"/>
              <a:t>presidency </a:t>
            </a:r>
            <a:r>
              <a:rPr lang="en-US" dirty="0"/>
              <a:t>inevitably </a:t>
            </a:r>
            <a:r>
              <a:rPr lang="en-US" dirty="0" smtClean="0"/>
              <a:t>failed </a:t>
            </a:r>
            <a:r>
              <a:rPr lang="en-US" dirty="0"/>
              <a:t>and </a:t>
            </a:r>
            <a:r>
              <a:rPr lang="en-US" dirty="0" smtClean="0"/>
              <a:t>paved </a:t>
            </a:r>
            <a:r>
              <a:rPr lang="en-US" dirty="0"/>
              <a:t>the way for the next transformative </a:t>
            </a:r>
            <a:r>
              <a:rPr lang="en-US" dirty="0" smtClean="0"/>
              <a:t>presidency: Ronald Reagan’s.</a:t>
            </a:r>
            <a:endParaRPr lang="en-US" dirty="0"/>
          </a:p>
        </p:txBody>
      </p:sp>
      <p:pic>
        <p:nvPicPr>
          <p:cNvPr id="4" name="Picture 3"/>
          <p:cNvPicPr>
            <a:picLocks noChangeAspect="1"/>
          </p:cNvPicPr>
          <p:nvPr/>
        </p:nvPicPr>
        <p:blipFill>
          <a:blip r:embed="rId2"/>
          <a:stretch>
            <a:fillRect/>
          </a:stretch>
        </p:blipFill>
        <p:spPr>
          <a:xfrm>
            <a:off x="627798" y="136476"/>
            <a:ext cx="4209922" cy="2840875"/>
          </a:xfrm>
          <a:prstGeom prst="rect">
            <a:avLst/>
          </a:prstGeom>
        </p:spPr>
      </p:pic>
    </p:spTree>
    <p:extLst>
      <p:ext uri="{BB962C8B-B14F-4D97-AF65-F5344CB8AC3E}">
        <p14:creationId xmlns:p14="http://schemas.microsoft.com/office/powerpoint/2010/main" val="408586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157163"/>
            <a:ext cx="6943724" cy="1671637"/>
          </a:xfrm>
        </p:spPr>
        <p:txBody>
          <a:bodyPr>
            <a:normAutofit/>
          </a:bodyPr>
          <a:lstStyle/>
          <a:p>
            <a:pPr algn="ctr"/>
            <a:r>
              <a:rPr lang="en-US" dirty="0" smtClean="0"/>
              <a:t>Predictions for </a:t>
            </a:r>
            <a:r>
              <a:rPr lang="en-US" dirty="0" smtClean="0"/>
              <a:t>the </a:t>
            </a:r>
            <a:r>
              <a:rPr lang="en-US" dirty="0" smtClean="0"/>
              <a:t>Trump Presidency</a:t>
            </a:r>
            <a:endParaRPr lang="en-US" dirty="0"/>
          </a:p>
        </p:txBody>
      </p:sp>
      <p:sp>
        <p:nvSpPr>
          <p:cNvPr id="3" name="Content Placeholder 2"/>
          <p:cNvSpPr>
            <a:spLocks noGrp="1"/>
          </p:cNvSpPr>
          <p:nvPr>
            <p:ph idx="1"/>
          </p:nvPr>
        </p:nvSpPr>
        <p:spPr>
          <a:xfrm>
            <a:off x="171449" y="1985964"/>
            <a:ext cx="11858625" cy="4757736"/>
          </a:xfrm>
        </p:spPr>
        <p:txBody>
          <a:bodyPr>
            <a:normAutofit fontScale="85000" lnSpcReduction="20000"/>
          </a:bodyPr>
          <a:lstStyle/>
          <a:p>
            <a:r>
              <a:rPr lang="en-US" dirty="0" smtClean="0"/>
              <a:t>Should the patterns of presidential leadership in political time hold true, Trump is the disjunctive president in the decaying New Right political regime that began with Reagan. </a:t>
            </a:r>
          </a:p>
          <a:p>
            <a:r>
              <a:rPr lang="en-US" dirty="0" smtClean="0"/>
              <a:t>Like similarly situated presidents in political time, there were serious questions over whether he was truly a Republican as he campaigned and adopted policy positions that were formerly associated with liberal Democrats (e.g. infrastructure spending, protectionism on trade, health care for all, support for social </a:t>
            </a:r>
            <a:r>
              <a:rPr lang="en-US" dirty="0" smtClean="0"/>
              <a:t>security and </a:t>
            </a:r>
            <a:r>
              <a:rPr lang="en-US" dirty="0" err="1" smtClean="0"/>
              <a:t>medicare</a:t>
            </a:r>
            <a:r>
              <a:rPr lang="en-US" dirty="0" smtClean="0"/>
              <a:t>, </a:t>
            </a:r>
            <a:r>
              <a:rPr lang="en-US" dirty="0" smtClean="0"/>
              <a:t>acceptance of gay rights).</a:t>
            </a:r>
          </a:p>
          <a:p>
            <a:r>
              <a:rPr lang="en-US" dirty="0" smtClean="0"/>
              <a:t>The divisions in the GOP between the moderate (socially liberal, economically conservative) and conservative (socially conservative, economically populist) wings were highlighted during the GOP nomination phase of the 2016 election and continued during Trump’s presidency with Republicans taking sides either for or against Trump on various nominations and policy proposals.</a:t>
            </a:r>
          </a:p>
          <a:p>
            <a:r>
              <a:rPr lang="en-US" dirty="0" smtClean="0"/>
              <a:t>The Democrats will exploit these divisions and ultimately unite behind a new presidential candidate who will repudiate Trump (who will be widely seen as a failed president like the similarly situated presidents before him: Carter, Hoover, Pierce, J.Q. Adams) and most likely reconstruct American politics in a “New Left” political regime.</a:t>
            </a:r>
          </a:p>
        </p:txBody>
      </p:sp>
      <p:pic>
        <p:nvPicPr>
          <p:cNvPr id="5" name="Picture 4"/>
          <p:cNvPicPr>
            <a:picLocks noChangeAspect="1"/>
          </p:cNvPicPr>
          <p:nvPr/>
        </p:nvPicPr>
        <p:blipFill>
          <a:blip r:embed="rId2"/>
          <a:stretch>
            <a:fillRect/>
          </a:stretch>
        </p:blipFill>
        <p:spPr>
          <a:xfrm>
            <a:off x="7429500" y="157163"/>
            <a:ext cx="3886199" cy="1729762"/>
          </a:xfrm>
          <a:prstGeom prst="rect">
            <a:avLst/>
          </a:prstGeom>
        </p:spPr>
      </p:pic>
    </p:spTree>
    <p:extLst>
      <p:ext uri="{BB962C8B-B14F-4D97-AF65-F5344CB8AC3E}">
        <p14:creationId xmlns:p14="http://schemas.microsoft.com/office/powerpoint/2010/main" val="126837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2274" y="365125"/>
            <a:ext cx="4581525" cy="1325563"/>
          </a:xfrm>
        </p:spPr>
        <p:txBody>
          <a:bodyPr>
            <a:normAutofit/>
          </a:bodyPr>
          <a:lstStyle/>
          <a:p>
            <a:pPr algn="ctr"/>
            <a:r>
              <a:rPr lang="en-US" dirty="0" smtClean="0"/>
              <a:t>Predictions for the Trump Presidency</a:t>
            </a:r>
            <a:endParaRPr lang="en-US" dirty="0"/>
          </a:p>
        </p:txBody>
      </p:sp>
      <p:sp>
        <p:nvSpPr>
          <p:cNvPr id="3" name="Content Placeholder 2"/>
          <p:cNvSpPr>
            <a:spLocks noGrp="1"/>
          </p:cNvSpPr>
          <p:nvPr>
            <p:ph idx="1"/>
          </p:nvPr>
        </p:nvSpPr>
        <p:spPr>
          <a:xfrm>
            <a:off x="205272" y="3429000"/>
            <a:ext cx="11831218" cy="3270379"/>
          </a:xfrm>
        </p:spPr>
        <p:txBody>
          <a:bodyPr>
            <a:normAutofit fontScale="92500" lnSpcReduction="20000"/>
          </a:bodyPr>
          <a:lstStyle/>
          <a:p>
            <a:r>
              <a:rPr lang="en-US" dirty="0" smtClean="0"/>
              <a:t>According to literature on American political regimes, the 2016 election of Donald Trump reflects the decaying of the New Right coalition ushered in by Reagan.</a:t>
            </a:r>
          </a:p>
          <a:p>
            <a:r>
              <a:rPr lang="en-US" dirty="0" smtClean="0"/>
              <a:t>The disenchantment that voters feel about the country will continue until a new regime reconstructs the nation’s politics.</a:t>
            </a:r>
          </a:p>
          <a:p>
            <a:r>
              <a:rPr lang="en-US" dirty="0" smtClean="0"/>
              <a:t>What that new regime will look like depends on what the American people broadly want. And there may be a party realignment taking place even now.</a:t>
            </a:r>
          </a:p>
          <a:p>
            <a:r>
              <a:rPr lang="en-US" dirty="0" smtClean="0"/>
              <a:t>If the GOP becomes the party of Trump, moderate Republicans may switch party affiliations and become Democrats. If the Democrats become the party of Sanders/Warren, moderate Democrats may switch their party affiliations and become Republicans.</a:t>
            </a:r>
          </a:p>
        </p:txBody>
      </p:sp>
      <p:pic>
        <p:nvPicPr>
          <p:cNvPr id="5" name="Picture 4"/>
          <p:cNvPicPr>
            <a:picLocks noChangeAspect="1"/>
          </p:cNvPicPr>
          <p:nvPr/>
        </p:nvPicPr>
        <p:blipFill>
          <a:blip r:embed="rId2"/>
          <a:stretch>
            <a:fillRect/>
          </a:stretch>
        </p:blipFill>
        <p:spPr>
          <a:xfrm>
            <a:off x="596381" y="138113"/>
            <a:ext cx="5524500" cy="3105150"/>
          </a:xfrm>
          <a:prstGeom prst="rect">
            <a:avLst/>
          </a:prstGeom>
        </p:spPr>
      </p:pic>
    </p:spTree>
    <p:extLst>
      <p:ext uri="{BB962C8B-B14F-4D97-AF65-F5344CB8AC3E}">
        <p14:creationId xmlns:p14="http://schemas.microsoft.com/office/powerpoint/2010/main" val="381596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900113"/>
          </a:xfrm>
        </p:spPr>
        <p:txBody>
          <a:bodyPr/>
          <a:lstStyle/>
          <a:p>
            <a:pPr algn="ctr"/>
            <a:r>
              <a:rPr lang="en-US" dirty="0" smtClean="0"/>
              <a:t>Further Reading</a:t>
            </a:r>
            <a:endParaRPr lang="en-US" dirty="0"/>
          </a:p>
        </p:txBody>
      </p:sp>
      <p:sp>
        <p:nvSpPr>
          <p:cNvPr id="3" name="Content Placeholder 2"/>
          <p:cNvSpPr>
            <a:spLocks noGrp="1"/>
          </p:cNvSpPr>
          <p:nvPr>
            <p:ph idx="1"/>
          </p:nvPr>
        </p:nvSpPr>
        <p:spPr>
          <a:xfrm>
            <a:off x="114300" y="1042987"/>
            <a:ext cx="8672513" cy="5572125"/>
          </a:xfrm>
        </p:spPr>
        <p:txBody>
          <a:bodyPr>
            <a:normAutofit/>
          </a:bodyPr>
          <a:lstStyle/>
          <a:p>
            <a:r>
              <a:rPr lang="en-US" dirty="0" smtClean="0"/>
              <a:t>To learn more about the rise and fall of American political regimes and presidential leadership in political time, see:</a:t>
            </a:r>
          </a:p>
          <a:p>
            <a:pPr lvl="1"/>
            <a:r>
              <a:rPr lang="en-US" dirty="0"/>
              <a:t>Skowronek, Stephen, </a:t>
            </a:r>
            <a:r>
              <a:rPr lang="en-US" i="1" dirty="0"/>
              <a:t>The Politics Presidents Make: Leadership from John Adams to Bill Clinton</a:t>
            </a:r>
            <a:r>
              <a:rPr lang="en-US" dirty="0"/>
              <a:t>, revised ed. (New York: Belknap Press, 1997).</a:t>
            </a:r>
          </a:p>
          <a:p>
            <a:pPr lvl="1"/>
            <a:r>
              <a:rPr lang="en-US" dirty="0"/>
              <a:t>Skowronek, Stephen, </a:t>
            </a:r>
            <a:r>
              <a:rPr lang="en-US" i="1" dirty="0"/>
              <a:t>Presidential Leadership in Political Time: Reprise and Reappraisal</a:t>
            </a:r>
            <a:r>
              <a:rPr lang="en-US" dirty="0"/>
              <a:t>, 2</a:t>
            </a:r>
            <a:r>
              <a:rPr lang="en-US" baseline="30000" dirty="0"/>
              <a:t>nd</a:t>
            </a:r>
            <a:r>
              <a:rPr lang="en-US" dirty="0"/>
              <a:t> ed. (Lawrence: University Press of Kansas, 2011</a:t>
            </a:r>
            <a:r>
              <a:rPr lang="en-US" dirty="0" smtClean="0"/>
              <a:t>).</a:t>
            </a:r>
          </a:p>
          <a:p>
            <a:r>
              <a:rPr lang="en-US" dirty="0" smtClean="0"/>
              <a:t>For a brief history of each American presidential election, see:</a:t>
            </a:r>
          </a:p>
          <a:p>
            <a:pPr lvl="1"/>
            <a:r>
              <a:rPr lang="en-US" dirty="0"/>
              <a:t>Boller, Paul F. Jr., </a:t>
            </a:r>
            <a:r>
              <a:rPr lang="en-US" i="1" dirty="0"/>
              <a:t>Presidential Campaigns: From George Washington to George W. Bush </a:t>
            </a:r>
            <a:r>
              <a:rPr lang="en-US" dirty="0"/>
              <a:t>(New York: Oxford University Press, 2004</a:t>
            </a:r>
            <a:r>
              <a:rPr lang="en-US" dirty="0" smtClean="0"/>
              <a:t>).</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8786813" y="1185863"/>
            <a:ext cx="3202951" cy="4581523"/>
          </a:xfrm>
          <a:prstGeom prst="rect">
            <a:avLst/>
          </a:prstGeom>
        </p:spPr>
      </p:pic>
    </p:spTree>
    <p:extLst>
      <p:ext uri="{BB962C8B-B14F-4D97-AF65-F5344CB8AC3E}">
        <p14:creationId xmlns:p14="http://schemas.microsoft.com/office/powerpoint/2010/main" val="283578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8298" y="138269"/>
            <a:ext cx="9703559" cy="6610549"/>
          </a:xfrm>
          <a:prstGeom prst="rect">
            <a:avLst/>
          </a:prstGeom>
        </p:spPr>
      </p:pic>
    </p:spTree>
    <p:extLst>
      <p:ext uri="{BB962C8B-B14F-4D97-AF65-F5344CB8AC3E}">
        <p14:creationId xmlns:p14="http://schemas.microsoft.com/office/powerpoint/2010/main" val="410560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566" y="186591"/>
            <a:ext cx="11780690" cy="6159618"/>
          </a:xfrm>
          <a:prstGeom prst="rect">
            <a:avLst/>
          </a:prstGeom>
        </p:spPr>
      </p:pic>
    </p:spTree>
    <p:extLst>
      <p:ext uri="{BB962C8B-B14F-4D97-AF65-F5344CB8AC3E}">
        <p14:creationId xmlns:p14="http://schemas.microsoft.com/office/powerpoint/2010/main" val="309918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109183"/>
            <a:ext cx="6919415" cy="982638"/>
          </a:xfrm>
        </p:spPr>
        <p:txBody>
          <a:bodyPr>
            <a:normAutofit fontScale="90000"/>
          </a:bodyPr>
          <a:lstStyle/>
          <a:p>
            <a:pPr algn="ctr"/>
            <a:r>
              <a:rPr lang="en-US" dirty="0" smtClean="0"/>
              <a:t>Judge Neil Gorsuch: </a:t>
            </a:r>
            <a:br>
              <a:rPr lang="en-US" dirty="0" smtClean="0"/>
            </a:br>
            <a:r>
              <a:rPr lang="en-US" dirty="0" smtClean="0"/>
              <a:t>Extreme Conservative</a:t>
            </a:r>
            <a:endParaRPr lang="en-US" dirty="0"/>
          </a:p>
        </p:txBody>
      </p:sp>
      <p:sp>
        <p:nvSpPr>
          <p:cNvPr id="3" name="Content Placeholder 2"/>
          <p:cNvSpPr>
            <a:spLocks noGrp="1"/>
          </p:cNvSpPr>
          <p:nvPr>
            <p:ph idx="1"/>
          </p:nvPr>
        </p:nvSpPr>
        <p:spPr>
          <a:xfrm>
            <a:off x="136478" y="1214652"/>
            <a:ext cx="6728346" cy="5568286"/>
          </a:xfrm>
        </p:spPr>
        <p:txBody>
          <a:bodyPr>
            <a:normAutofit fontScale="92500" lnSpcReduction="10000"/>
          </a:bodyPr>
          <a:lstStyle/>
          <a:p>
            <a:r>
              <a:rPr lang="en-US" dirty="0" smtClean="0"/>
              <a:t>According to new research by political scientists, Judge Gorsuch would be the most conservative justice on the Supreme Court.</a:t>
            </a:r>
          </a:p>
          <a:p>
            <a:r>
              <a:rPr lang="en-US" dirty="0" smtClean="0"/>
              <a:t>Comparing Gorsuch’s votes as a court of appeals judge (2007-2016) on cases that the Supreme Court subsequently decided (26 cases), we can see that he voted more consistently for the conservative position than any of the justices ultimately did—including Clarence Thomas.</a:t>
            </a:r>
          </a:p>
          <a:p>
            <a:r>
              <a:rPr lang="en-US" dirty="0" smtClean="0"/>
              <a:t>Gorsuch’s </a:t>
            </a:r>
            <a:r>
              <a:rPr lang="en-US" dirty="0"/>
              <a:t>behavior (2.94) was significantly more conservative than </a:t>
            </a:r>
            <a:r>
              <a:rPr lang="en-US" dirty="0" smtClean="0"/>
              <a:t>his predecessor</a:t>
            </a:r>
            <a:r>
              <a:rPr lang="en-US" dirty="0"/>
              <a:t>, Antonin Scalia (1.22). </a:t>
            </a:r>
            <a:endParaRPr lang="en-US" dirty="0" smtClean="0"/>
          </a:p>
          <a:p>
            <a:r>
              <a:rPr lang="en-US" dirty="0" smtClean="0"/>
              <a:t>Gorsuch </a:t>
            </a:r>
            <a:r>
              <a:rPr lang="en-US" dirty="0"/>
              <a:t>was </a:t>
            </a:r>
            <a:r>
              <a:rPr lang="en-US" dirty="0" smtClean="0"/>
              <a:t>also more </a:t>
            </a:r>
            <a:r>
              <a:rPr lang="en-US" dirty="0"/>
              <a:t>conservative </a:t>
            </a:r>
            <a:r>
              <a:rPr lang="en-US" dirty="0" smtClean="0"/>
              <a:t>than both </a:t>
            </a:r>
            <a:r>
              <a:rPr lang="en-US" dirty="0"/>
              <a:t>Alito (0.97) and Thomas (1.79), thereby making him the most conservative justice </a:t>
            </a:r>
            <a:r>
              <a:rPr lang="en-US" dirty="0" smtClean="0"/>
              <a:t>by far. </a:t>
            </a:r>
          </a:p>
          <a:p>
            <a:endParaRPr lang="en-US" dirty="0"/>
          </a:p>
        </p:txBody>
      </p:sp>
      <p:pic>
        <p:nvPicPr>
          <p:cNvPr id="4" name="Picture 3"/>
          <p:cNvPicPr>
            <a:picLocks noChangeAspect="1"/>
          </p:cNvPicPr>
          <p:nvPr/>
        </p:nvPicPr>
        <p:blipFill rotWithShape="1">
          <a:blip r:embed="rId2"/>
          <a:srcRect t="1" b="184"/>
          <a:stretch/>
        </p:blipFill>
        <p:spPr>
          <a:xfrm>
            <a:off x="7055893" y="0"/>
            <a:ext cx="5136107" cy="6782938"/>
          </a:xfrm>
          <a:prstGeom prst="rect">
            <a:avLst/>
          </a:prstGeom>
        </p:spPr>
      </p:pic>
    </p:spTree>
    <p:extLst>
      <p:ext uri="{BB962C8B-B14F-4D97-AF65-F5344CB8AC3E}">
        <p14:creationId xmlns:p14="http://schemas.microsoft.com/office/powerpoint/2010/main" val="241207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488"/>
            <a:ext cx="10515600" cy="1160753"/>
          </a:xfrm>
        </p:spPr>
        <p:txBody>
          <a:bodyPr/>
          <a:lstStyle/>
          <a:p>
            <a:pPr algn="ctr"/>
            <a:r>
              <a:rPr lang="en-US" dirty="0" smtClean="0"/>
              <a:t>American Political Time</a:t>
            </a:r>
            <a:endParaRPr lang="en-US" dirty="0"/>
          </a:p>
        </p:txBody>
      </p:sp>
      <p:sp>
        <p:nvSpPr>
          <p:cNvPr id="3" name="Content Placeholder 2"/>
          <p:cNvSpPr>
            <a:spLocks noGrp="1"/>
          </p:cNvSpPr>
          <p:nvPr>
            <p:ph idx="1"/>
          </p:nvPr>
        </p:nvSpPr>
        <p:spPr>
          <a:xfrm>
            <a:off x="108488" y="1364776"/>
            <a:ext cx="11964692" cy="5376987"/>
          </a:xfrm>
        </p:spPr>
        <p:txBody>
          <a:bodyPr>
            <a:normAutofit lnSpcReduction="10000"/>
          </a:bodyPr>
          <a:lstStyle/>
          <a:p>
            <a:r>
              <a:rPr lang="en-US" dirty="0" smtClean="0"/>
              <a:t>There </a:t>
            </a:r>
            <a:r>
              <a:rPr lang="en-US" dirty="0"/>
              <a:t>is a recurring pattern in presidential history, which starts when a transformative presidency creates a new political order out of the ashes of an older one (think the transition from Hoover to FDR). </a:t>
            </a:r>
            <a:endParaRPr lang="en-US" dirty="0" smtClean="0"/>
          </a:p>
          <a:p>
            <a:r>
              <a:rPr lang="en-US" dirty="0" smtClean="0"/>
              <a:t>This </a:t>
            </a:r>
            <a:r>
              <a:rPr lang="en-US" dirty="0"/>
              <a:t>transformative president is typically followed by a loyal disciple (Harry Truman, for example), and then by a president of the opposite party who has little choice but to operate within the existing political order (Dwight Eisenhower). </a:t>
            </a:r>
            <a:endParaRPr lang="en-US" dirty="0" smtClean="0"/>
          </a:p>
          <a:p>
            <a:r>
              <a:rPr lang="en-US" dirty="0" smtClean="0"/>
              <a:t>As </a:t>
            </a:r>
            <a:r>
              <a:rPr lang="en-US" dirty="0"/>
              <a:t>long as a given political order persists, power rotates between presidents who are devoted to the reigning political orthodoxy (John F. Kennedy and Lyndon Johnson) and those who resist that orthodoxy but can’t quite dislodge it (Richard Nixon). </a:t>
            </a:r>
            <a:endParaRPr lang="en-US" dirty="0" smtClean="0"/>
          </a:p>
          <a:p>
            <a:r>
              <a:rPr lang="en-US" dirty="0" smtClean="0"/>
              <a:t>The cycle </a:t>
            </a:r>
            <a:r>
              <a:rPr lang="en-US" dirty="0"/>
              <a:t>ends with a president who seeks to uphold a political order that is on the verge of collapse due to internal conflicts and contradictions that grow ever more difficult to reconcile. </a:t>
            </a:r>
          </a:p>
        </p:txBody>
      </p:sp>
    </p:spTree>
    <p:extLst>
      <p:ext uri="{BB962C8B-B14F-4D97-AF65-F5344CB8AC3E}">
        <p14:creationId xmlns:p14="http://schemas.microsoft.com/office/powerpoint/2010/main" val="380755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048" y="146004"/>
            <a:ext cx="6536442" cy="604623"/>
          </a:xfrm>
        </p:spPr>
        <p:txBody>
          <a:bodyPr>
            <a:normAutofit fontScale="90000"/>
          </a:bodyPr>
          <a:lstStyle/>
          <a:p>
            <a:pPr algn="ctr"/>
            <a:r>
              <a:rPr lang="en-US" dirty="0" smtClean="0"/>
              <a:t>Future Retirements?</a:t>
            </a:r>
            <a:endParaRPr lang="en-US" dirty="0"/>
          </a:p>
        </p:txBody>
      </p:sp>
      <p:sp>
        <p:nvSpPr>
          <p:cNvPr id="3" name="Content Placeholder 2"/>
          <p:cNvSpPr>
            <a:spLocks noGrp="1"/>
          </p:cNvSpPr>
          <p:nvPr>
            <p:ph idx="1"/>
          </p:nvPr>
        </p:nvSpPr>
        <p:spPr>
          <a:xfrm>
            <a:off x="5240740" y="750628"/>
            <a:ext cx="6795750" cy="5930090"/>
          </a:xfrm>
        </p:spPr>
        <p:txBody>
          <a:bodyPr>
            <a:normAutofit fontScale="77500" lnSpcReduction="20000"/>
          </a:bodyPr>
          <a:lstStyle/>
          <a:p>
            <a:r>
              <a:rPr lang="en-US" u="sng" dirty="0" smtClean="0"/>
              <a:t>Liberals:</a:t>
            </a:r>
          </a:p>
          <a:p>
            <a:r>
              <a:rPr lang="en-US" dirty="0" smtClean="0"/>
              <a:t>Ruth Bader Ginsburg – </a:t>
            </a:r>
            <a:r>
              <a:rPr lang="en-US" dirty="0"/>
              <a:t>Born:</a:t>
            </a:r>
            <a:r>
              <a:rPr lang="en-US" b="1" dirty="0"/>
              <a:t> </a:t>
            </a:r>
            <a:r>
              <a:rPr lang="en-US" dirty="0"/>
              <a:t>March 15, 1933 (age </a:t>
            </a:r>
            <a:r>
              <a:rPr lang="en-US" dirty="0" smtClean="0"/>
              <a:t>83)</a:t>
            </a:r>
          </a:p>
          <a:p>
            <a:r>
              <a:rPr lang="en-US" dirty="0" smtClean="0"/>
              <a:t>Stephen Breyer – </a:t>
            </a:r>
            <a:r>
              <a:rPr lang="en-US" dirty="0"/>
              <a:t>Born: August 15, 1938 (age </a:t>
            </a:r>
            <a:r>
              <a:rPr lang="en-US" dirty="0" smtClean="0"/>
              <a:t>78)</a:t>
            </a:r>
          </a:p>
          <a:p>
            <a:endParaRPr lang="en-US" dirty="0" smtClean="0"/>
          </a:p>
          <a:p>
            <a:r>
              <a:rPr lang="en-US" u="sng" dirty="0" smtClean="0"/>
              <a:t>Conservatives:</a:t>
            </a:r>
          </a:p>
          <a:p>
            <a:r>
              <a:rPr lang="en-US" dirty="0" smtClean="0"/>
              <a:t>Anthony Kennedy – Born: July </a:t>
            </a:r>
            <a:r>
              <a:rPr lang="en-US" dirty="0"/>
              <a:t>23, 1936 (age 79</a:t>
            </a:r>
            <a:r>
              <a:rPr lang="en-US" dirty="0" smtClean="0"/>
              <a:t>)</a:t>
            </a:r>
          </a:p>
          <a:p>
            <a:endParaRPr lang="en-US" dirty="0"/>
          </a:p>
          <a:p>
            <a:r>
              <a:rPr lang="en-US" dirty="0" smtClean="0"/>
              <a:t>Average age at death for Supreme Court Justices: 90</a:t>
            </a:r>
          </a:p>
          <a:p>
            <a:r>
              <a:rPr lang="en-US" dirty="0" smtClean="0"/>
              <a:t>Justice John Paul Stevens recently retired at age 90. He is now age 96.</a:t>
            </a:r>
          </a:p>
          <a:p>
            <a:r>
              <a:rPr lang="en-US" dirty="0" smtClean="0"/>
              <a:t>What are the chances that any of these justices will retire in the next few years?</a:t>
            </a:r>
          </a:p>
          <a:p>
            <a:r>
              <a:rPr lang="en-US" dirty="0" smtClean="0"/>
              <a:t>On Feb. 23, 2017, Sen. Ted Cruz (R-TX), a former Supreme Court law clerk, said that he expected a retirement “if not this summer, next summer.” The next day, Ginsburg said: “I </a:t>
            </a:r>
            <a:r>
              <a:rPr lang="en-US" dirty="0"/>
              <a:t>will do this job as long as I can do it full </a:t>
            </a:r>
            <a:r>
              <a:rPr lang="en-US" dirty="0" smtClean="0"/>
              <a:t>steam. When I can't</a:t>
            </a:r>
            <a:r>
              <a:rPr lang="en-US" dirty="0"/>
              <a:t>, that will be the time I will step </a:t>
            </a:r>
            <a:r>
              <a:rPr lang="en-US" dirty="0" smtClean="0"/>
              <a:t>down.” Noting that Stevens departed at 90, she added: “So </a:t>
            </a:r>
            <a:r>
              <a:rPr lang="en-US" dirty="0"/>
              <a:t>I have a way to go</a:t>
            </a:r>
            <a:r>
              <a:rPr lang="en-US" dirty="0" smtClean="0"/>
              <a:t>.”</a:t>
            </a:r>
          </a:p>
        </p:txBody>
      </p:sp>
      <p:pic>
        <p:nvPicPr>
          <p:cNvPr id="5" name="Picture 4"/>
          <p:cNvPicPr>
            <a:picLocks noChangeAspect="1"/>
          </p:cNvPicPr>
          <p:nvPr/>
        </p:nvPicPr>
        <p:blipFill rotWithShape="1">
          <a:blip r:embed="rId2"/>
          <a:srcRect l="41605" r="11099"/>
          <a:stretch/>
        </p:blipFill>
        <p:spPr>
          <a:xfrm>
            <a:off x="122829" y="146005"/>
            <a:ext cx="5117911" cy="6534712"/>
          </a:xfrm>
          <a:prstGeom prst="rect">
            <a:avLst/>
          </a:prstGeom>
        </p:spPr>
      </p:pic>
    </p:spTree>
    <p:extLst>
      <p:ext uri="{BB962C8B-B14F-4D97-AF65-F5344CB8AC3E}">
        <p14:creationId xmlns:p14="http://schemas.microsoft.com/office/powerpoint/2010/main" val="3604725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64"/>
            <a:ext cx="10515600" cy="914400"/>
          </a:xfrm>
        </p:spPr>
        <p:txBody>
          <a:bodyPr/>
          <a:lstStyle/>
          <a:p>
            <a:pPr algn="ctr"/>
            <a:r>
              <a:rPr lang="en-US" dirty="0" smtClean="0"/>
              <a:t>American Political Regimes: Reconstruction </a:t>
            </a:r>
            <a:endParaRPr lang="en-US" dirty="0"/>
          </a:p>
        </p:txBody>
      </p:sp>
      <p:sp>
        <p:nvSpPr>
          <p:cNvPr id="3" name="Content Placeholder 2"/>
          <p:cNvSpPr>
            <a:spLocks noGrp="1"/>
          </p:cNvSpPr>
          <p:nvPr>
            <p:ph idx="1"/>
          </p:nvPr>
        </p:nvSpPr>
        <p:spPr>
          <a:xfrm>
            <a:off x="5000624" y="1071564"/>
            <a:ext cx="6986587" cy="5643562"/>
          </a:xfrm>
        </p:spPr>
        <p:txBody>
          <a:bodyPr>
            <a:normAutofit/>
          </a:bodyPr>
          <a:lstStyle/>
          <a:p>
            <a:r>
              <a:rPr lang="en-US" dirty="0" smtClean="0"/>
              <a:t>A regime begins with a reconstruction. A president, and other office holders, are elected with expansive warrants to repudiate the politics of those who came before. </a:t>
            </a:r>
          </a:p>
          <a:p>
            <a:r>
              <a:rPr lang="en-US" dirty="0" smtClean="0"/>
              <a:t>These presidents transform the ideological commitments of the nation and fashion a coalition of various interests in order to gain and wield power.</a:t>
            </a:r>
          </a:p>
          <a:p>
            <a:r>
              <a:rPr lang="en-US" dirty="0" smtClean="0"/>
              <a:t>These presidents are generally thought of as the most successful presidents in American history: Jefferson, Jackson, Lincoln, FDR, and Reagan.</a:t>
            </a:r>
          </a:p>
        </p:txBody>
      </p:sp>
      <p:pic>
        <p:nvPicPr>
          <p:cNvPr id="5" name="Picture 4"/>
          <p:cNvPicPr>
            <a:picLocks noChangeAspect="1"/>
          </p:cNvPicPr>
          <p:nvPr/>
        </p:nvPicPr>
        <p:blipFill>
          <a:blip r:embed="rId2"/>
          <a:stretch>
            <a:fillRect/>
          </a:stretch>
        </p:blipFill>
        <p:spPr>
          <a:xfrm>
            <a:off x="154959" y="857252"/>
            <a:ext cx="1673841" cy="2185986"/>
          </a:xfrm>
          <a:prstGeom prst="rect">
            <a:avLst/>
          </a:prstGeom>
        </p:spPr>
      </p:pic>
      <p:pic>
        <p:nvPicPr>
          <p:cNvPr id="6" name="Picture 5"/>
          <p:cNvPicPr>
            <a:picLocks noChangeAspect="1"/>
          </p:cNvPicPr>
          <p:nvPr/>
        </p:nvPicPr>
        <p:blipFill>
          <a:blip r:embed="rId3"/>
          <a:stretch>
            <a:fillRect/>
          </a:stretch>
        </p:blipFill>
        <p:spPr>
          <a:xfrm>
            <a:off x="2931139" y="976535"/>
            <a:ext cx="1914525" cy="2390775"/>
          </a:xfrm>
          <a:prstGeom prst="rect">
            <a:avLst/>
          </a:prstGeom>
        </p:spPr>
      </p:pic>
      <p:pic>
        <p:nvPicPr>
          <p:cNvPr id="7" name="Picture 6"/>
          <p:cNvPicPr>
            <a:picLocks noChangeAspect="1"/>
          </p:cNvPicPr>
          <p:nvPr/>
        </p:nvPicPr>
        <p:blipFill rotWithShape="1">
          <a:blip r:embed="rId4"/>
          <a:srcRect r="27754"/>
          <a:stretch/>
        </p:blipFill>
        <p:spPr>
          <a:xfrm>
            <a:off x="204788" y="4510089"/>
            <a:ext cx="1624012" cy="2247900"/>
          </a:xfrm>
          <a:prstGeom prst="rect">
            <a:avLst/>
          </a:prstGeom>
        </p:spPr>
      </p:pic>
      <p:pic>
        <p:nvPicPr>
          <p:cNvPr id="8" name="Picture 7"/>
          <p:cNvPicPr>
            <a:picLocks noChangeAspect="1"/>
          </p:cNvPicPr>
          <p:nvPr/>
        </p:nvPicPr>
        <p:blipFill rotWithShape="1">
          <a:blip r:embed="rId5"/>
          <a:srcRect l="27003" r="24919"/>
          <a:stretch/>
        </p:blipFill>
        <p:spPr>
          <a:xfrm>
            <a:off x="2868127" y="4456073"/>
            <a:ext cx="1925329" cy="2259053"/>
          </a:xfrm>
          <a:prstGeom prst="rect">
            <a:avLst/>
          </a:prstGeom>
        </p:spPr>
      </p:pic>
      <p:pic>
        <p:nvPicPr>
          <p:cNvPr id="9" name="Picture 8"/>
          <p:cNvPicPr>
            <a:picLocks noChangeAspect="1"/>
          </p:cNvPicPr>
          <p:nvPr/>
        </p:nvPicPr>
        <p:blipFill rotWithShape="1">
          <a:blip r:embed="rId6"/>
          <a:srcRect l="13506" t="4496" r="2645"/>
          <a:stretch/>
        </p:blipFill>
        <p:spPr>
          <a:xfrm>
            <a:off x="1257298" y="2278548"/>
            <a:ext cx="2157413" cy="2367582"/>
          </a:xfrm>
          <a:prstGeom prst="rect">
            <a:avLst/>
          </a:prstGeom>
        </p:spPr>
      </p:pic>
    </p:spTree>
    <p:extLst>
      <p:ext uri="{BB962C8B-B14F-4D97-AF65-F5344CB8AC3E}">
        <p14:creationId xmlns:p14="http://schemas.microsoft.com/office/powerpoint/2010/main" val="419476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971549"/>
          </a:xfrm>
        </p:spPr>
        <p:txBody>
          <a:bodyPr/>
          <a:lstStyle/>
          <a:p>
            <a:pPr algn="ctr"/>
            <a:r>
              <a:rPr lang="en-US" dirty="0"/>
              <a:t>American Political Regimes: </a:t>
            </a:r>
            <a:r>
              <a:rPr lang="en-US" dirty="0" smtClean="0"/>
              <a:t>Articulation</a:t>
            </a:r>
            <a:endParaRPr lang="en-US" dirty="0"/>
          </a:p>
        </p:txBody>
      </p:sp>
      <p:sp>
        <p:nvSpPr>
          <p:cNvPr id="3" name="Content Placeholder 2"/>
          <p:cNvSpPr>
            <a:spLocks noGrp="1"/>
          </p:cNvSpPr>
          <p:nvPr>
            <p:ph idx="1"/>
          </p:nvPr>
        </p:nvSpPr>
        <p:spPr>
          <a:xfrm>
            <a:off x="114301" y="1004890"/>
            <a:ext cx="6929438" cy="5724524"/>
          </a:xfrm>
        </p:spPr>
        <p:txBody>
          <a:bodyPr>
            <a:normAutofit fontScale="92500"/>
          </a:bodyPr>
          <a:lstStyle/>
          <a:p>
            <a:r>
              <a:rPr lang="en-US" sz="3200" dirty="0" smtClean="0"/>
              <a:t>Reconstructive presidents are </a:t>
            </a:r>
            <a:r>
              <a:rPr lang="en-US" sz="3200" dirty="0"/>
              <a:t>followed by presidents from the same party who articulate the regime’s </a:t>
            </a:r>
            <a:r>
              <a:rPr lang="en-US" sz="3200" dirty="0" smtClean="0"/>
              <a:t>commitments.</a:t>
            </a:r>
          </a:p>
          <a:p>
            <a:r>
              <a:rPr lang="en-US" sz="3200" dirty="0" smtClean="0"/>
              <a:t>These are the “heir apparents” and “faithful sons” who apply the orthodoxy of the regime to new issues that arise.</a:t>
            </a:r>
          </a:p>
          <a:p>
            <a:r>
              <a:rPr lang="en-US" sz="3200" dirty="0" smtClean="0"/>
              <a:t>But </a:t>
            </a:r>
            <a:r>
              <a:rPr lang="en-US" sz="3200" dirty="0"/>
              <a:t>in doing so, the coalition of interests that held together during the reconstruction begins to fray </a:t>
            </a:r>
            <a:r>
              <a:rPr lang="en-US" sz="3200" dirty="0" smtClean="0"/>
              <a:t>and these presidents often abdicate or otherwise depart the office under heavy criticism: Monroe, Polk, Theodore Roosevelt, LBJ, and Bush II.</a:t>
            </a:r>
            <a:endParaRPr lang="en-US" sz="3200" dirty="0"/>
          </a:p>
          <a:p>
            <a:endParaRPr lang="en-US" dirty="0"/>
          </a:p>
        </p:txBody>
      </p:sp>
      <p:pic>
        <p:nvPicPr>
          <p:cNvPr id="4" name="Picture 3"/>
          <p:cNvPicPr>
            <a:picLocks noChangeAspect="1"/>
          </p:cNvPicPr>
          <p:nvPr/>
        </p:nvPicPr>
        <p:blipFill rotWithShape="1">
          <a:blip r:embed="rId2"/>
          <a:srcRect l="20060" r="15719"/>
          <a:stretch/>
        </p:blipFill>
        <p:spPr>
          <a:xfrm>
            <a:off x="7184232" y="1004889"/>
            <a:ext cx="2043113" cy="2381250"/>
          </a:xfrm>
          <a:prstGeom prst="rect">
            <a:avLst/>
          </a:prstGeom>
        </p:spPr>
      </p:pic>
      <p:pic>
        <p:nvPicPr>
          <p:cNvPr id="5" name="Picture 4"/>
          <p:cNvPicPr>
            <a:picLocks noChangeAspect="1"/>
          </p:cNvPicPr>
          <p:nvPr/>
        </p:nvPicPr>
        <p:blipFill>
          <a:blip r:embed="rId3"/>
          <a:stretch>
            <a:fillRect/>
          </a:stretch>
        </p:blipFill>
        <p:spPr>
          <a:xfrm>
            <a:off x="7184232" y="3952874"/>
            <a:ext cx="1905000" cy="2857500"/>
          </a:xfrm>
          <a:prstGeom prst="rect">
            <a:avLst/>
          </a:prstGeom>
        </p:spPr>
      </p:pic>
      <p:pic>
        <p:nvPicPr>
          <p:cNvPr id="6" name="Picture 5"/>
          <p:cNvPicPr>
            <a:picLocks noChangeAspect="1"/>
          </p:cNvPicPr>
          <p:nvPr/>
        </p:nvPicPr>
        <p:blipFill>
          <a:blip r:embed="rId4"/>
          <a:stretch>
            <a:fillRect/>
          </a:stretch>
        </p:blipFill>
        <p:spPr>
          <a:xfrm>
            <a:off x="9732167" y="1004889"/>
            <a:ext cx="2319337" cy="2319337"/>
          </a:xfrm>
          <a:prstGeom prst="rect">
            <a:avLst/>
          </a:prstGeom>
        </p:spPr>
      </p:pic>
      <p:pic>
        <p:nvPicPr>
          <p:cNvPr id="8" name="Picture 7"/>
          <p:cNvPicPr>
            <a:picLocks noChangeAspect="1"/>
          </p:cNvPicPr>
          <p:nvPr/>
        </p:nvPicPr>
        <p:blipFill rotWithShape="1">
          <a:blip r:embed="rId5"/>
          <a:srcRect l="17358" r="24551"/>
          <a:stretch/>
        </p:blipFill>
        <p:spPr>
          <a:xfrm>
            <a:off x="8732042" y="2703017"/>
            <a:ext cx="2000250" cy="2152055"/>
          </a:xfrm>
          <a:prstGeom prst="rect">
            <a:avLst/>
          </a:prstGeom>
        </p:spPr>
      </p:pic>
      <p:pic>
        <p:nvPicPr>
          <p:cNvPr id="9" name="Picture 8"/>
          <p:cNvPicPr>
            <a:picLocks noChangeAspect="1"/>
          </p:cNvPicPr>
          <p:nvPr/>
        </p:nvPicPr>
        <p:blipFill>
          <a:blip r:embed="rId6"/>
          <a:stretch>
            <a:fillRect/>
          </a:stretch>
        </p:blipFill>
        <p:spPr>
          <a:xfrm>
            <a:off x="9820272" y="4586288"/>
            <a:ext cx="2143125" cy="2143125"/>
          </a:xfrm>
          <a:prstGeom prst="rect">
            <a:avLst/>
          </a:prstGeom>
        </p:spPr>
      </p:pic>
    </p:spTree>
    <p:extLst>
      <p:ext uri="{BB962C8B-B14F-4D97-AF65-F5344CB8AC3E}">
        <p14:creationId xmlns:p14="http://schemas.microsoft.com/office/powerpoint/2010/main" val="297103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6"/>
            <a:ext cx="10515600" cy="871538"/>
          </a:xfrm>
        </p:spPr>
        <p:txBody>
          <a:bodyPr/>
          <a:lstStyle/>
          <a:p>
            <a:pPr algn="ctr"/>
            <a:r>
              <a:rPr lang="en-US" dirty="0"/>
              <a:t>American Political Regimes: </a:t>
            </a:r>
            <a:r>
              <a:rPr lang="en-US" dirty="0" smtClean="0"/>
              <a:t>Disjunction </a:t>
            </a:r>
            <a:endParaRPr lang="en-US" dirty="0"/>
          </a:p>
        </p:txBody>
      </p:sp>
      <p:sp>
        <p:nvSpPr>
          <p:cNvPr id="3" name="Content Placeholder 2"/>
          <p:cNvSpPr>
            <a:spLocks noGrp="1"/>
          </p:cNvSpPr>
          <p:nvPr>
            <p:ph idx="1"/>
          </p:nvPr>
        </p:nvSpPr>
        <p:spPr>
          <a:xfrm>
            <a:off x="5872162" y="1014414"/>
            <a:ext cx="6200775" cy="5714999"/>
          </a:xfrm>
        </p:spPr>
        <p:txBody>
          <a:bodyPr/>
          <a:lstStyle/>
          <a:p>
            <a:r>
              <a:rPr lang="en-US" dirty="0" smtClean="0"/>
              <a:t>Elected toward the end of a political regime, disjunctive presidents are nominally affiliated with the regime (and the reconstructive and articulative presidents who came before them) and preside over the regime’s downfall as the ideological commitments of the regime are called into question and the coalition of interests that held the regime together becomes untenable.</a:t>
            </a:r>
          </a:p>
          <a:p>
            <a:r>
              <a:rPr lang="en-US" dirty="0" smtClean="0"/>
              <a:t>Disjunctive presidents are generally considered among the worst in American history: John Quincy Adams, Pierce, Hoover, and Carter.     </a:t>
            </a:r>
            <a:endParaRPr lang="en-US" dirty="0"/>
          </a:p>
        </p:txBody>
      </p:sp>
      <p:pic>
        <p:nvPicPr>
          <p:cNvPr id="4" name="Picture 3"/>
          <p:cNvPicPr>
            <a:picLocks noChangeAspect="1"/>
          </p:cNvPicPr>
          <p:nvPr/>
        </p:nvPicPr>
        <p:blipFill>
          <a:blip r:embed="rId2"/>
          <a:stretch>
            <a:fillRect/>
          </a:stretch>
        </p:blipFill>
        <p:spPr>
          <a:xfrm>
            <a:off x="2607468" y="1014413"/>
            <a:ext cx="2993231" cy="2494359"/>
          </a:xfrm>
          <a:prstGeom prst="rect">
            <a:avLst/>
          </a:prstGeom>
        </p:spPr>
      </p:pic>
      <p:pic>
        <p:nvPicPr>
          <p:cNvPr id="5" name="Picture 4"/>
          <p:cNvPicPr>
            <a:picLocks noChangeAspect="1"/>
          </p:cNvPicPr>
          <p:nvPr/>
        </p:nvPicPr>
        <p:blipFill>
          <a:blip r:embed="rId3"/>
          <a:stretch>
            <a:fillRect/>
          </a:stretch>
        </p:blipFill>
        <p:spPr>
          <a:xfrm>
            <a:off x="176212" y="902893"/>
            <a:ext cx="2295524" cy="2840995"/>
          </a:xfrm>
          <a:prstGeom prst="rect">
            <a:avLst/>
          </a:prstGeom>
        </p:spPr>
      </p:pic>
      <p:pic>
        <p:nvPicPr>
          <p:cNvPr id="6" name="Picture 5"/>
          <p:cNvPicPr>
            <a:picLocks noChangeAspect="1"/>
          </p:cNvPicPr>
          <p:nvPr/>
        </p:nvPicPr>
        <p:blipFill>
          <a:blip r:embed="rId4"/>
          <a:stretch>
            <a:fillRect/>
          </a:stretch>
        </p:blipFill>
        <p:spPr>
          <a:xfrm>
            <a:off x="3300413" y="3632366"/>
            <a:ext cx="2436017" cy="3097047"/>
          </a:xfrm>
          <a:prstGeom prst="rect">
            <a:avLst/>
          </a:prstGeom>
        </p:spPr>
      </p:pic>
      <p:pic>
        <p:nvPicPr>
          <p:cNvPr id="7" name="Picture 6"/>
          <p:cNvPicPr>
            <a:picLocks noChangeAspect="1"/>
          </p:cNvPicPr>
          <p:nvPr/>
        </p:nvPicPr>
        <p:blipFill rotWithShape="1">
          <a:blip r:embed="rId5"/>
          <a:srcRect t="14509" r="15421" b="30190"/>
          <a:stretch/>
        </p:blipFill>
        <p:spPr>
          <a:xfrm>
            <a:off x="176212" y="3893297"/>
            <a:ext cx="2824163" cy="2836116"/>
          </a:xfrm>
          <a:prstGeom prst="rect">
            <a:avLst/>
          </a:prstGeom>
        </p:spPr>
      </p:pic>
    </p:spTree>
    <p:extLst>
      <p:ext uri="{BB962C8B-B14F-4D97-AF65-F5344CB8AC3E}">
        <p14:creationId xmlns:p14="http://schemas.microsoft.com/office/powerpoint/2010/main" val="399434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900112"/>
          </a:xfrm>
        </p:spPr>
        <p:txBody>
          <a:bodyPr/>
          <a:lstStyle/>
          <a:p>
            <a:pPr algn="ctr"/>
            <a:r>
              <a:rPr lang="en-US" dirty="0"/>
              <a:t>American Political Regimes</a:t>
            </a:r>
            <a:r>
              <a:rPr lang="en-US" dirty="0" smtClean="0"/>
              <a:t>: Preemption</a:t>
            </a:r>
            <a:endParaRPr lang="en-US" dirty="0"/>
          </a:p>
        </p:txBody>
      </p:sp>
      <p:sp>
        <p:nvSpPr>
          <p:cNvPr id="3" name="Content Placeholder 2"/>
          <p:cNvSpPr>
            <a:spLocks noGrp="1"/>
          </p:cNvSpPr>
          <p:nvPr>
            <p:ph idx="1"/>
          </p:nvPr>
        </p:nvSpPr>
        <p:spPr>
          <a:xfrm>
            <a:off x="100014" y="1014412"/>
            <a:ext cx="7843836" cy="5686425"/>
          </a:xfrm>
        </p:spPr>
        <p:txBody>
          <a:bodyPr>
            <a:normAutofit lnSpcReduction="10000"/>
          </a:bodyPr>
          <a:lstStyle/>
          <a:p>
            <a:r>
              <a:rPr lang="en-US" dirty="0" smtClean="0"/>
              <a:t>In between the presidencies held by those affiliated with the political regime are presidents from the opposition party who temporarily preempt the regime.</a:t>
            </a:r>
          </a:p>
          <a:p>
            <a:r>
              <a:rPr lang="en-US" dirty="0" smtClean="0"/>
              <a:t>These are the wild cards of American politics with some preemptive presidents able to achieve success (e.g. Cleveland, Eisenhower) by moderating their party’s positions on issues and working with the party that transformed the regime.</a:t>
            </a:r>
          </a:p>
          <a:p>
            <a:r>
              <a:rPr lang="en-US" dirty="0" smtClean="0"/>
              <a:t>However, because they are opposition presidents, they have critics on all sides who attempt to delegitimize them and destroy their presidencies.</a:t>
            </a:r>
          </a:p>
          <a:p>
            <a:r>
              <a:rPr lang="en-US" dirty="0" smtClean="0"/>
              <a:t>Thus, preemptive presidents are often delegitimized and/or impeached: Andrew Johnson, Nixon, Clinton. </a:t>
            </a:r>
            <a:endParaRPr lang="en-US" dirty="0"/>
          </a:p>
        </p:txBody>
      </p:sp>
      <p:pic>
        <p:nvPicPr>
          <p:cNvPr id="4" name="Picture 3"/>
          <p:cNvPicPr>
            <a:picLocks noChangeAspect="1"/>
          </p:cNvPicPr>
          <p:nvPr/>
        </p:nvPicPr>
        <p:blipFill>
          <a:blip r:embed="rId2"/>
          <a:stretch>
            <a:fillRect/>
          </a:stretch>
        </p:blipFill>
        <p:spPr>
          <a:xfrm>
            <a:off x="9496312" y="900112"/>
            <a:ext cx="2595674" cy="3100388"/>
          </a:xfrm>
          <a:prstGeom prst="rect">
            <a:avLst/>
          </a:prstGeom>
        </p:spPr>
      </p:pic>
      <p:pic>
        <p:nvPicPr>
          <p:cNvPr id="5" name="Picture 4"/>
          <p:cNvPicPr>
            <a:picLocks noChangeAspect="1"/>
          </p:cNvPicPr>
          <p:nvPr/>
        </p:nvPicPr>
        <p:blipFill>
          <a:blip r:embed="rId3"/>
          <a:stretch>
            <a:fillRect/>
          </a:stretch>
        </p:blipFill>
        <p:spPr>
          <a:xfrm>
            <a:off x="9780744" y="3686175"/>
            <a:ext cx="2311241" cy="3014662"/>
          </a:xfrm>
          <a:prstGeom prst="rect">
            <a:avLst/>
          </a:prstGeom>
        </p:spPr>
      </p:pic>
      <p:pic>
        <p:nvPicPr>
          <p:cNvPr id="8" name="Picture 7"/>
          <p:cNvPicPr>
            <a:picLocks noChangeAspect="1"/>
          </p:cNvPicPr>
          <p:nvPr/>
        </p:nvPicPr>
        <p:blipFill>
          <a:blip r:embed="rId4"/>
          <a:stretch>
            <a:fillRect/>
          </a:stretch>
        </p:blipFill>
        <p:spPr>
          <a:xfrm>
            <a:off x="8017622" y="2364581"/>
            <a:ext cx="2274140" cy="3036094"/>
          </a:xfrm>
          <a:prstGeom prst="rect">
            <a:avLst/>
          </a:prstGeom>
        </p:spPr>
      </p:pic>
    </p:spTree>
    <p:extLst>
      <p:ext uri="{BB962C8B-B14F-4D97-AF65-F5344CB8AC3E}">
        <p14:creationId xmlns:p14="http://schemas.microsoft.com/office/powerpoint/2010/main" val="27804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350" y="185737"/>
            <a:ext cx="10905950" cy="6406193"/>
          </a:xfrm>
          <a:prstGeom prst="rect">
            <a:avLst/>
          </a:prstGeom>
        </p:spPr>
      </p:pic>
    </p:spTree>
    <p:extLst>
      <p:ext uri="{BB962C8B-B14F-4D97-AF65-F5344CB8AC3E}">
        <p14:creationId xmlns:p14="http://schemas.microsoft.com/office/powerpoint/2010/main" val="332645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183" y="171450"/>
            <a:ext cx="10492168" cy="6534125"/>
          </a:xfrm>
          <a:prstGeom prst="rect">
            <a:avLst/>
          </a:prstGeom>
        </p:spPr>
      </p:pic>
    </p:spTree>
    <p:extLst>
      <p:ext uri="{BB962C8B-B14F-4D97-AF65-F5344CB8AC3E}">
        <p14:creationId xmlns:p14="http://schemas.microsoft.com/office/powerpoint/2010/main" val="100386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895" y="128588"/>
            <a:ext cx="10575281" cy="6585884"/>
          </a:xfrm>
          <a:prstGeom prst="rect">
            <a:avLst/>
          </a:prstGeom>
        </p:spPr>
      </p:pic>
    </p:spTree>
    <p:extLst>
      <p:ext uri="{BB962C8B-B14F-4D97-AF65-F5344CB8AC3E}">
        <p14:creationId xmlns:p14="http://schemas.microsoft.com/office/powerpoint/2010/main" val="2599065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The New President and the Supreme Court&amp;quot;&quot;/&gt;&lt;property id=&quot;20307&quot; value=&quot;256&quot;/&gt;&lt;/object&gt;&lt;object type=&quot;3&quot; unique_id=&quot;10025&quot;&gt;&lt;property id=&quot;20148&quot; value=&quot;5&quot;/&gt;&lt;property id=&quot;20300&quot; value=&quot;Slide 15 - &amp;quot;Predictions for the Trump Presidency&amp;quot;&quot;/&gt;&lt;property id=&quot;20307&quot; value=&quot;271&quot;/&gt;&lt;/object&gt;&lt;object type=&quot;3&quot; unique_id=&quot;10601&quot;&gt;&lt;property id=&quot;20148&quot; value=&quot;5&quot;/&gt;&lt;property id=&quot;20300&quot; value=&quot;Slide 3 - &amp;quot;American Political Regimes: Reconstruction &amp;quot;&quot;/&gt;&lt;property id=&quot;20307&quot; value=&quot;283&quot;/&gt;&lt;/object&gt;&lt;object type=&quot;3&quot; unique_id=&quot;10602&quot;&gt;&lt;property id=&quot;20148&quot; value=&quot;5&quot;/&gt;&lt;property id=&quot;20300&quot; value=&quot;Slide 4 - &amp;quot;American Political Regimes: Articulation&amp;quot;&quot;/&gt;&lt;property id=&quot;20307&quot; value=&quot;284&quot;/&gt;&lt;/object&gt;&lt;object type=&quot;3&quot; unique_id=&quot;10603&quot;&gt;&lt;property id=&quot;20148&quot; value=&quot;5&quot;/&gt;&lt;property id=&quot;20300&quot; value=&quot;Slide 5 - &amp;quot;American Political Regimes: Disjunction &amp;quot;&quot;/&gt;&lt;property id=&quot;20307&quot; value=&quot;285&quot;/&gt;&lt;/object&gt;&lt;object type=&quot;3&quot; unique_id=&quot;10604&quot;&gt;&lt;property id=&quot;20148&quot; value=&quot;5&quot;/&gt;&lt;property id=&quot;20300&quot; value=&quot;Slide 6 - &amp;quot;American Political Regimes: Preemption&amp;quot;&quot;/&gt;&lt;property id=&quot;20307&quot; value=&quot;286&quot;/&gt;&lt;/object&gt;&lt;object type=&quot;3&quot; unique_id=&quot;10605&quot;&gt;&lt;property id=&quot;20148&quot; value=&quot;5&quot;/&gt;&lt;property id=&quot;20300&quot; value=&quot;Slide 7&quot;/&gt;&lt;property id=&quot;20307&quot; value=&quot;289&quot;/&gt;&lt;/object&gt;&lt;object type=&quot;3&quot; unique_id=&quot;10606&quot;&gt;&lt;property id=&quot;20148&quot; value=&quot;5&quot;/&gt;&lt;property id=&quot;20300&quot; value=&quot;Slide 8&quot;/&gt;&lt;property id=&quot;20307&quot; value=&quot;290&quot;/&gt;&lt;/object&gt;&lt;object type=&quot;3&quot; unique_id=&quot;10607&quot;&gt;&lt;property id=&quot;20148&quot; value=&quot;5&quot;/&gt;&lt;property id=&quot;20300&quot; value=&quot;Slide 9&quot;/&gt;&lt;property id=&quot;20307&quot; value=&quot;291&quot;/&gt;&lt;/object&gt;&lt;object type=&quot;3&quot; unique_id=&quot;10608&quot;&gt;&lt;property id=&quot;20148&quot; value=&quot;5&quot;/&gt;&lt;property id=&quot;20300&quot; value=&quot;Slide 10&quot;/&gt;&lt;property id=&quot;20307&quot; value=&quot;292&quot;/&gt;&lt;/object&gt;&lt;object type=&quot;3&quot; unique_id=&quot;10609&quot;&gt;&lt;property id=&quot;20148&quot; value=&quot;5&quot;/&gt;&lt;property id=&quot;20300&quot; value=&quot;Slide 11&quot;/&gt;&lt;property id=&quot;20307&quot; value=&quot;293&quot;/&gt;&lt;/object&gt;&lt;object type=&quot;3&quot; unique_id=&quot;10610&quot;&gt;&lt;property id=&quot;20148&quot; value=&quot;5&quot;/&gt;&lt;property id=&quot;20300&quot; value=&quot;Slide 12&quot;/&gt;&lt;property id=&quot;20307&quot; value=&quot;294&quot;/&gt;&lt;/object&gt;&lt;object type=&quot;3&quot; unique_id=&quot;10717&quot;&gt;&lt;property id=&quot;20148&quot; value=&quot;5&quot;/&gt;&lt;property id=&quot;20300&quot; value=&quot;Slide 16 - &amp;quot;Further Reading&amp;quot;&quot;/&gt;&lt;property id=&quot;20307&quot; value=&quot;297&quot;/&gt;&lt;/object&gt;&lt;object type=&quot;3&quot; unique_id=&quot;10998&quot;&gt;&lt;property id=&quot;20148&quot; value=&quot;5&quot;/&gt;&lt;property id=&quot;20300&quot; value=&quot;Slide 14 - &amp;quot;Predictions for the Trump Presidency&amp;quot;&quot;/&gt;&lt;property id=&quot;20307&quot; value=&quot;298&quot;/&gt;&lt;/object&gt;&lt;object type=&quot;3&quot; unique_id=&quot;11536&quot;&gt;&lt;property id=&quot;20148&quot; value=&quot;5&quot;/&gt;&lt;property id=&quot;20300&quot; value=&quot;Slide 13 - &amp;quot;Carter’s Disjunction&amp;quot;&quot;/&gt;&lt;property id=&quot;20307&quot; value=&quot;312&quot;/&gt;&lt;/object&gt;&lt;object type=&quot;3&quot; unique_id=&quot;11653&quot;&gt;&lt;property id=&quot;20148&quot; value=&quot;5&quot;/&gt;&lt;property id=&quot;20300&quot; value=&quot;Slide 2 - &amp;quot;American Political Time&amp;quot;&quot;/&gt;&lt;property id=&quot;20307&quot; value=&quot;313&quot;/&gt;&lt;/object&gt;&lt;object type=&quot;3&quot; unique_id=&quot;13891&quot;&gt;&lt;property id=&quot;20148&quot; value=&quot;5&quot;/&gt;&lt;property id=&quot;20300&quot; value=&quot;Slide 17&quot;/&gt;&lt;property id=&quot;20307&quot; value=&quot;332&quot;/&gt;&lt;/object&gt;&lt;object type=&quot;3&quot; unique_id=&quot;13892&quot;&gt;&lt;property id=&quot;20148&quot; value=&quot;5&quot;/&gt;&lt;property id=&quot;20300&quot; value=&quot;Slide 19 - &amp;quot;Judge Neil Gorsuch:  Extreme Conservative&amp;quot;&quot;/&gt;&lt;property id=&quot;20307&quot; value=&quot;333&quot;/&gt;&lt;/object&gt;&lt;object type=&quot;3&quot; unique_id=&quot;13893&quot;&gt;&lt;property id=&quot;20148&quot; value=&quot;5&quot;/&gt;&lt;property id=&quot;20300&quot; value=&quot;Slide 20 - &amp;quot;Future Retirements?&amp;quot;&quot;/&gt;&lt;property id=&quot;20307&quot; value=&quot;331&quot;/&gt;&lt;/object&gt;&lt;object type=&quot;3&quot; unique_id=&quot;14035&quot;&gt;&lt;property id=&quot;20148&quot; value=&quot;5&quot;/&gt;&lt;property id=&quot;20300&quot; value=&quot;Slide 18&quot;/&gt;&lt;property id=&quot;20307&quot; value=&quot;334&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16590</TotalTime>
  <Words>1270</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The New President and the Supreme Court</vt:lpstr>
      <vt:lpstr>American Political Time</vt:lpstr>
      <vt:lpstr>American Political Regimes: Reconstruction </vt:lpstr>
      <vt:lpstr>American Political Regimes: Articulation</vt:lpstr>
      <vt:lpstr>American Political Regimes: Disjunction </vt:lpstr>
      <vt:lpstr>American Political Regimes: Preemption</vt:lpstr>
      <vt:lpstr>PowerPoint Presentation</vt:lpstr>
      <vt:lpstr>PowerPoint Presentation</vt:lpstr>
      <vt:lpstr>PowerPoint Presentation</vt:lpstr>
      <vt:lpstr>PowerPoint Presentation</vt:lpstr>
      <vt:lpstr>PowerPoint Presentation</vt:lpstr>
      <vt:lpstr>PowerPoint Presentation</vt:lpstr>
      <vt:lpstr>Carter’s Disjunction</vt:lpstr>
      <vt:lpstr>Predictions for the Trump Presidency</vt:lpstr>
      <vt:lpstr>Predictions for the Trump Presidency</vt:lpstr>
      <vt:lpstr>Further Reading</vt:lpstr>
      <vt:lpstr>PowerPoint Presentation</vt:lpstr>
      <vt:lpstr>PowerPoint Presentation</vt:lpstr>
      <vt:lpstr>Judge Neil Gorsuch:  Extreme Conservative</vt:lpstr>
      <vt:lpstr>Future Retirements?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2014-2015 Term and the Future of the U.S. Supreme Court</dc:title>
  <dc:creator>Artemus Ward</dc:creator>
  <cp:lastModifiedBy>Artemus Ward</cp:lastModifiedBy>
  <cp:revision>183</cp:revision>
  <dcterms:created xsi:type="dcterms:W3CDTF">2015-07-01T23:34:43Z</dcterms:created>
  <dcterms:modified xsi:type="dcterms:W3CDTF">2017-03-03T14:43:09Z</dcterms:modified>
</cp:coreProperties>
</file>